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36"/>
  </p:notesMasterIdLst>
  <p:handoutMasterIdLst>
    <p:handoutMasterId r:id="rId37"/>
  </p:handoutMasterIdLst>
  <p:sldIdLst>
    <p:sldId id="458" r:id="rId6"/>
    <p:sldId id="421" r:id="rId7"/>
    <p:sldId id="450" r:id="rId8"/>
    <p:sldId id="451" r:id="rId9"/>
    <p:sldId id="274" r:id="rId10"/>
    <p:sldId id="465" r:id="rId11"/>
    <p:sldId id="486" r:id="rId12"/>
    <p:sldId id="466" r:id="rId13"/>
    <p:sldId id="261" r:id="rId14"/>
    <p:sldId id="452" r:id="rId15"/>
    <p:sldId id="467" r:id="rId16"/>
    <p:sldId id="468" r:id="rId17"/>
    <p:sldId id="469" r:id="rId18"/>
    <p:sldId id="470" r:id="rId19"/>
    <p:sldId id="471" r:id="rId20"/>
    <p:sldId id="472" r:id="rId21"/>
    <p:sldId id="473" r:id="rId22"/>
    <p:sldId id="474" r:id="rId23"/>
    <p:sldId id="475" r:id="rId24"/>
    <p:sldId id="476" r:id="rId25"/>
    <p:sldId id="477" r:id="rId26"/>
    <p:sldId id="478" r:id="rId27"/>
    <p:sldId id="479" r:id="rId28"/>
    <p:sldId id="480" r:id="rId29"/>
    <p:sldId id="481" r:id="rId30"/>
    <p:sldId id="482" r:id="rId31"/>
    <p:sldId id="483" r:id="rId32"/>
    <p:sldId id="484" r:id="rId33"/>
    <p:sldId id="485" r:id="rId34"/>
    <p:sldId id="444" r:id="rId35"/>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4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4"/>
    <a:srgbClr val="674EA7"/>
    <a:srgbClr val="F3DEDA"/>
    <a:srgbClr val="EBDBDE"/>
    <a:srgbClr val="E7D9E0"/>
    <a:srgbClr val="E3D6E2"/>
    <a:srgbClr val="DED4E5"/>
    <a:srgbClr val="D9D2E9"/>
    <a:srgbClr val="D7D6EA"/>
    <a:srgbClr val="D5D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B014A-16BA-D2D3-247C-E575171FE09F}" v="88" dt="2025-02-25T05:05:28.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880"/>
        <p:guide orient="horz" pos="164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ường Trịnh Thu" userId="S::huongtt3@rikkeisoft.com::c1067cdc-4607-4c2c-9cc9-398dfd257af1" providerId="AD" clId="Web-{81FB014A-16BA-D2D3-247C-E575171FE09F}"/>
    <pc:docChg chg="addSld delSld modSld">
      <pc:chgData name="Hường Trịnh Thu" userId="S::huongtt3@rikkeisoft.com::c1067cdc-4607-4c2c-9cc9-398dfd257af1" providerId="AD" clId="Web-{81FB014A-16BA-D2D3-247C-E575171FE09F}" dt="2025-02-25T05:05:28.959" v="59"/>
      <pc:docMkLst>
        <pc:docMk/>
      </pc:docMkLst>
      <pc:sldChg chg="addSp delSp modSp">
        <pc:chgData name="Hường Trịnh Thu" userId="S::huongtt3@rikkeisoft.com::c1067cdc-4607-4c2c-9cc9-398dfd257af1" providerId="AD" clId="Web-{81FB014A-16BA-D2D3-247C-E575171FE09F}" dt="2025-02-25T04:59:16.150" v="37" actId="1076"/>
        <pc:sldMkLst>
          <pc:docMk/>
          <pc:sldMk cId="4223899700" sldId="261"/>
        </pc:sldMkLst>
        <pc:picChg chg="add mod">
          <ac:chgData name="Hường Trịnh Thu" userId="S::huongtt3@rikkeisoft.com::c1067cdc-4607-4c2c-9cc9-398dfd257af1" providerId="AD" clId="Web-{81FB014A-16BA-D2D3-247C-E575171FE09F}" dt="2025-02-25T04:59:16.150" v="37" actId="1076"/>
          <ac:picMkLst>
            <pc:docMk/>
            <pc:sldMk cId="4223899700" sldId="261"/>
            <ac:picMk id="2" creationId="{BBF7C817-BB07-5410-C754-F874D385258E}"/>
          </ac:picMkLst>
        </pc:picChg>
        <pc:picChg chg="del">
          <ac:chgData name="Hường Trịnh Thu" userId="S::huongtt3@rikkeisoft.com::c1067cdc-4607-4c2c-9cc9-398dfd257af1" providerId="AD" clId="Web-{81FB014A-16BA-D2D3-247C-E575171FE09F}" dt="2025-02-25T04:57:30.397" v="15"/>
          <ac:picMkLst>
            <pc:docMk/>
            <pc:sldMk cId="4223899700" sldId="261"/>
            <ac:picMk id="26" creationId="{76DEC075-1895-4D5C-987C-8891139244C8}"/>
          </ac:picMkLst>
        </pc:picChg>
      </pc:sldChg>
      <pc:sldChg chg="add del">
        <pc:chgData name="Hường Trịnh Thu" userId="S::huongtt3@rikkeisoft.com::c1067cdc-4607-4c2c-9cc9-398dfd257af1" providerId="AD" clId="Web-{81FB014A-16BA-D2D3-247C-E575171FE09F}" dt="2025-02-25T05:03:24.721" v="47"/>
        <pc:sldMkLst>
          <pc:docMk/>
          <pc:sldMk cId="3935022889" sldId="264"/>
        </pc:sldMkLst>
      </pc:sldChg>
      <pc:sldChg chg="add del">
        <pc:chgData name="Hường Trịnh Thu" userId="S::huongtt3@rikkeisoft.com::c1067cdc-4607-4c2c-9cc9-398dfd257af1" providerId="AD" clId="Web-{81FB014A-16BA-D2D3-247C-E575171FE09F}" dt="2025-02-25T05:03:25.424" v="48"/>
        <pc:sldMkLst>
          <pc:docMk/>
          <pc:sldMk cId="1022201944" sldId="269"/>
        </pc:sldMkLst>
      </pc:sldChg>
      <pc:sldChg chg="add del">
        <pc:chgData name="Hường Trịnh Thu" userId="S::huongtt3@rikkeisoft.com::c1067cdc-4607-4c2c-9cc9-398dfd257af1" providerId="AD" clId="Web-{81FB014A-16BA-D2D3-247C-E575171FE09F}" dt="2025-02-25T05:03:21.877" v="46"/>
        <pc:sldMkLst>
          <pc:docMk/>
          <pc:sldMk cId="1504353008" sldId="270"/>
        </pc:sldMkLst>
      </pc:sldChg>
      <pc:sldChg chg="add del">
        <pc:chgData name="Hường Trịnh Thu" userId="S::huongtt3@rikkeisoft.com::c1067cdc-4607-4c2c-9cc9-398dfd257af1" providerId="AD" clId="Web-{81FB014A-16BA-D2D3-247C-E575171FE09F}" dt="2025-02-25T05:03:20.799" v="45"/>
        <pc:sldMkLst>
          <pc:docMk/>
          <pc:sldMk cId="3372258532" sldId="271"/>
        </pc:sldMkLst>
      </pc:sldChg>
      <pc:sldChg chg="del mod modShow">
        <pc:chgData name="Hường Trịnh Thu" userId="S::huongtt3@rikkeisoft.com::c1067cdc-4607-4c2c-9cc9-398dfd257af1" providerId="AD" clId="Web-{81FB014A-16BA-D2D3-247C-E575171FE09F}" dt="2025-02-25T05:05:27.209" v="58"/>
        <pc:sldMkLst>
          <pc:docMk/>
          <pc:sldMk cId="2932579709" sldId="276"/>
        </pc:sldMkLst>
      </pc:sldChg>
      <pc:sldChg chg="del mod modShow">
        <pc:chgData name="Hường Trịnh Thu" userId="S::huongtt3@rikkeisoft.com::c1067cdc-4607-4c2c-9cc9-398dfd257af1" providerId="AD" clId="Web-{81FB014A-16BA-D2D3-247C-E575171FE09F}" dt="2025-02-25T05:05:28.959" v="59"/>
        <pc:sldMkLst>
          <pc:docMk/>
          <pc:sldMk cId="0" sldId="284"/>
        </pc:sldMkLst>
      </pc:sldChg>
      <pc:sldChg chg="del">
        <pc:chgData name="Hường Trịnh Thu" userId="S::huongtt3@rikkeisoft.com::c1067cdc-4607-4c2c-9cc9-398dfd257af1" providerId="AD" clId="Web-{81FB014A-16BA-D2D3-247C-E575171FE09F}" dt="2025-02-25T05:02:59.798" v="40"/>
        <pc:sldMkLst>
          <pc:docMk/>
          <pc:sldMk cId="294466417" sldId="285"/>
        </pc:sldMkLst>
      </pc:sldChg>
      <pc:sldChg chg="del">
        <pc:chgData name="Hường Trịnh Thu" userId="S::huongtt3@rikkeisoft.com::c1067cdc-4607-4c2c-9cc9-398dfd257af1" providerId="AD" clId="Web-{81FB014A-16BA-D2D3-247C-E575171FE09F}" dt="2025-02-25T05:03:03.658" v="44"/>
        <pc:sldMkLst>
          <pc:docMk/>
          <pc:sldMk cId="2431168339" sldId="290"/>
        </pc:sldMkLst>
      </pc:sldChg>
      <pc:sldChg chg="delSp">
        <pc:chgData name="Hường Trịnh Thu" userId="S::huongtt3@rikkeisoft.com::c1067cdc-4607-4c2c-9cc9-398dfd257af1" providerId="AD" clId="Web-{81FB014A-16BA-D2D3-247C-E575171FE09F}" dt="2025-02-25T04:53:27.389" v="0"/>
        <pc:sldMkLst>
          <pc:docMk/>
          <pc:sldMk cId="1466710781" sldId="421"/>
        </pc:sldMkLst>
        <pc:spChg chg="del">
          <ac:chgData name="Hường Trịnh Thu" userId="S::huongtt3@rikkeisoft.com::c1067cdc-4607-4c2c-9cc9-398dfd257af1" providerId="AD" clId="Web-{81FB014A-16BA-D2D3-247C-E575171FE09F}" dt="2025-02-25T04:53:27.389" v="0"/>
          <ac:spMkLst>
            <pc:docMk/>
            <pc:sldMk cId="1466710781" sldId="421"/>
            <ac:spMk id="8" creationId="{F6C8F091-E2EF-E849-8F1A-3B2FA25408F9}"/>
          </ac:spMkLst>
        </pc:spChg>
      </pc:sldChg>
      <pc:sldChg chg="del">
        <pc:chgData name="Hường Trịnh Thu" userId="S::huongtt3@rikkeisoft.com::c1067cdc-4607-4c2c-9cc9-398dfd257af1" providerId="AD" clId="Web-{81FB014A-16BA-D2D3-247C-E575171FE09F}" dt="2025-02-25T05:02:58.782" v="39"/>
        <pc:sldMkLst>
          <pc:docMk/>
          <pc:sldMk cId="1578105603" sldId="447"/>
        </pc:sldMkLst>
      </pc:sldChg>
      <pc:sldChg chg="add del">
        <pc:chgData name="Hường Trịnh Thu" userId="S::huongtt3@rikkeisoft.com::c1067cdc-4607-4c2c-9cc9-398dfd257af1" providerId="AD" clId="Web-{81FB014A-16BA-D2D3-247C-E575171FE09F}" dt="2025-02-25T05:03:30.408" v="52"/>
        <pc:sldMkLst>
          <pc:docMk/>
          <pc:sldMk cId="2186287156" sldId="453"/>
        </pc:sldMkLst>
      </pc:sldChg>
      <pc:sldChg chg="add del">
        <pc:chgData name="Hường Trịnh Thu" userId="S::huongtt3@rikkeisoft.com::c1067cdc-4607-4c2c-9cc9-398dfd257af1" providerId="AD" clId="Web-{81FB014A-16BA-D2D3-247C-E575171FE09F}" dt="2025-02-25T05:03:29.346" v="51"/>
        <pc:sldMkLst>
          <pc:docMk/>
          <pc:sldMk cId="226156954" sldId="454"/>
        </pc:sldMkLst>
      </pc:sldChg>
      <pc:sldChg chg="add del">
        <pc:chgData name="Hường Trịnh Thu" userId="S::huongtt3@rikkeisoft.com::c1067cdc-4607-4c2c-9cc9-398dfd257af1" providerId="AD" clId="Web-{81FB014A-16BA-D2D3-247C-E575171FE09F}" dt="2025-02-25T05:03:27.190" v="50"/>
        <pc:sldMkLst>
          <pc:docMk/>
          <pc:sldMk cId="1118167457" sldId="457"/>
        </pc:sldMkLst>
      </pc:sldChg>
      <pc:sldChg chg="del">
        <pc:chgData name="Hường Trịnh Thu" userId="S::huongtt3@rikkeisoft.com::c1067cdc-4607-4c2c-9cc9-398dfd257af1" providerId="AD" clId="Web-{81FB014A-16BA-D2D3-247C-E575171FE09F}" dt="2025-02-25T05:03:00.220" v="41"/>
        <pc:sldMkLst>
          <pc:docMk/>
          <pc:sldMk cId="402081869" sldId="459"/>
        </pc:sldMkLst>
      </pc:sldChg>
      <pc:sldChg chg="del">
        <pc:chgData name="Hường Trịnh Thu" userId="S::huongtt3@rikkeisoft.com::c1067cdc-4607-4c2c-9cc9-398dfd257af1" providerId="AD" clId="Web-{81FB014A-16BA-D2D3-247C-E575171FE09F}" dt="2025-02-25T05:02:57.845" v="38"/>
        <pc:sldMkLst>
          <pc:docMk/>
          <pc:sldMk cId="435899728" sldId="460"/>
        </pc:sldMkLst>
      </pc:sldChg>
      <pc:sldChg chg="add del">
        <pc:chgData name="Hường Trịnh Thu" userId="S::huongtt3@rikkeisoft.com::c1067cdc-4607-4c2c-9cc9-398dfd257af1" providerId="AD" clId="Web-{81FB014A-16BA-D2D3-247C-E575171FE09F}" dt="2025-02-25T05:03:31.299" v="53"/>
        <pc:sldMkLst>
          <pc:docMk/>
          <pc:sldMk cId="605168039" sldId="461"/>
        </pc:sldMkLst>
      </pc:sldChg>
      <pc:sldChg chg="add del">
        <pc:chgData name="Hường Trịnh Thu" userId="S::huongtt3@rikkeisoft.com::c1067cdc-4607-4c2c-9cc9-398dfd257af1" providerId="AD" clId="Web-{81FB014A-16BA-D2D3-247C-E575171FE09F}" dt="2025-02-25T05:03:26.174" v="49"/>
        <pc:sldMkLst>
          <pc:docMk/>
          <pc:sldMk cId="3808629168" sldId="462"/>
        </pc:sldMkLst>
      </pc:sldChg>
      <pc:sldChg chg="del">
        <pc:chgData name="Hường Trịnh Thu" userId="S::huongtt3@rikkeisoft.com::c1067cdc-4607-4c2c-9cc9-398dfd257af1" providerId="AD" clId="Web-{81FB014A-16BA-D2D3-247C-E575171FE09F}" dt="2025-02-25T05:03:02.532" v="43"/>
        <pc:sldMkLst>
          <pc:docMk/>
          <pc:sldMk cId="1090329035" sldId="463"/>
        </pc:sldMkLst>
      </pc:sldChg>
      <pc:sldChg chg="del">
        <pc:chgData name="Hường Trịnh Thu" userId="S::huongtt3@rikkeisoft.com::c1067cdc-4607-4c2c-9cc9-398dfd257af1" providerId="AD" clId="Web-{81FB014A-16BA-D2D3-247C-E575171FE09F}" dt="2025-02-25T05:03:01.314" v="42"/>
        <pc:sldMkLst>
          <pc:docMk/>
          <pc:sldMk cId="2478694779" sldId="464"/>
        </pc:sldMkLst>
      </pc:sldChg>
      <pc:sldChg chg="addSp delSp modSp">
        <pc:chgData name="Hường Trịnh Thu" userId="S::huongtt3@rikkeisoft.com::c1067cdc-4607-4c2c-9cc9-398dfd257af1" providerId="AD" clId="Web-{81FB014A-16BA-D2D3-247C-E575171FE09F}" dt="2025-02-25T04:57:18.178" v="14" actId="1076"/>
        <pc:sldMkLst>
          <pc:docMk/>
          <pc:sldMk cId="1249638828" sldId="466"/>
        </pc:sldMkLst>
        <pc:picChg chg="add del mod">
          <ac:chgData name="Hường Trịnh Thu" userId="S::huongtt3@rikkeisoft.com::c1067cdc-4607-4c2c-9cc9-398dfd257af1" providerId="AD" clId="Web-{81FB014A-16BA-D2D3-247C-E575171FE09F}" dt="2025-02-25T04:56:09.785" v="6"/>
          <ac:picMkLst>
            <pc:docMk/>
            <pc:sldMk cId="1249638828" sldId="466"/>
            <ac:picMk id="2" creationId="{E88548AE-C6EA-799D-959B-D248E2B159A3}"/>
          </ac:picMkLst>
        </pc:picChg>
        <pc:picChg chg="add mod">
          <ac:chgData name="Hường Trịnh Thu" userId="S::huongtt3@rikkeisoft.com::c1067cdc-4607-4c2c-9cc9-398dfd257af1" providerId="AD" clId="Web-{81FB014A-16BA-D2D3-247C-E575171FE09F}" dt="2025-02-25T04:57:18.178" v="14" actId="1076"/>
          <ac:picMkLst>
            <pc:docMk/>
            <pc:sldMk cId="1249638828" sldId="466"/>
            <ac:picMk id="3" creationId="{752920BA-31FD-BDAF-7EAD-438FBC7F89E5}"/>
          </ac:picMkLst>
        </pc:picChg>
        <pc:picChg chg="mod modCrop">
          <ac:chgData name="Hường Trịnh Thu" userId="S::huongtt3@rikkeisoft.com::c1067cdc-4607-4c2c-9cc9-398dfd257af1" providerId="AD" clId="Web-{81FB014A-16BA-D2D3-247C-E575171FE09F}" dt="2025-02-25T04:55:20.111" v="2"/>
          <ac:picMkLst>
            <pc:docMk/>
            <pc:sldMk cId="1249638828" sldId="466"/>
            <ac:picMk id="83" creationId="{7FA60EE9-B3A1-46C3-ABF1-F3E191AA09C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E1D262-F6EA-48D6-9B11-6997142D6C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aaa</a:t>
            </a:r>
          </a:p>
        </p:txBody>
      </p:sp>
      <p:sp>
        <p:nvSpPr>
          <p:cNvPr id="3" name="Date Placeholder 2">
            <a:extLst>
              <a:ext uri="{FF2B5EF4-FFF2-40B4-BE49-F238E27FC236}">
                <a16:creationId xmlns:a16="http://schemas.microsoft.com/office/drawing/2014/main" id="{B9208EDC-C83A-462C-9D1F-B5C9C1D78E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7DFCA4-2F24-40F1-BAF3-FC1CCCDFD84D}" type="datetimeFigureOut">
              <a:rPr lang="en-US" smtClean="0"/>
              <a:t>2/24/2025</a:t>
            </a:fld>
            <a:endParaRPr lang="en-US"/>
          </a:p>
        </p:txBody>
      </p:sp>
      <p:sp>
        <p:nvSpPr>
          <p:cNvPr id="4" name="Footer Placeholder 3">
            <a:extLst>
              <a:ext uri="{FF2B5EF4-FFF2-40B4-BE49-F238E27FC236}">
                <a16:creationId xmlns:a16="http://schemas.microsoft.com/office/drawing/2014/main" id="{A26FAE61-3CAE-4796-B991-E335C859EC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EEDCB0-FA20-4525-B068-EDB02B839B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471863-684D-41CB-94CB-084E55543BBD}" type="slidenum">
              <a:rPr lang="en-US" smtClean="0"/>
              <a:t>‹#›</a:t>
            </a:fld>
            <a:endParaRPr lang="en-US"/>
          </a:p>
        </p:txBody>
      </p:sp>
    </p:spTree>
    <p:extLst>
      <p:ext uri="{BB962C8B-B14F-4D97-AF65-F5344CB8AC3E}">
        <p14:creationId xmlns:p14="http://schemas.microsoft.com/office/powerpoint/2010/main" val="19257711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aaa</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1D6C-2D76-4044-AE3D-641BE034C99F}"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D8579-AE0C-46B2-A8AA-74572FB38EDC}" type="slidenum">
              <a:rPr lang="en-US" smtClean="0"/>
              <a:t>‹#›</a:t>
            </a:fld>
            <a:endParaRPr lang="en-US"/>
          </a:p>
        </p:txBody>
      </p:sp>
    </p:spTree>
    <p:extLst>
      <p:ext uri="{BB962C8B-B14F-4D97-AF65-F5344CB8AC3E}">
        <p14:creationId xmlns:p14="http://schemas.microsoft.com/office/powerpoint/2010/main" val="3666259513"/>
      </p:ext>
    </p:extLst>
  </p:cSld>
  <p:clrMap bg1="lt1" tx1="dk1" bg2="lt2" tx2="dk2" accent1="accent1" accent2="accent2" accent3="accent3" accent4="accent4" accent5="accent5" accent6="accent6" hlink="hlink" folHlink="folHlink"/>
  <p:hf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E78111B6-B3F0-87DD-4EE6-68FC32421853}"/>
            </a:ext>
          </a:extLst>
        </p:cNvPr>
        <p:cNvGrpSpPr/>
        <p:nvPr/>
      </p:nvGrpSpPr>
      <p:grpSpPr>
        <a:xfrm>
          <a:off x="0" y="0"/>
          <a:ext cx="0" cy="0"/>
          <a:chOff x="0" y="0"/>
          <a:chExt cx="0" cy="0"/>
        </a:xfrm>
      </p:grpSpPr>
      <p:sp>
        <p:nvSpPr>
          <p:cNvPr id="148" name="Google Shape;148;g290f31d3fe6_1_235:notes">
            <a:extLst>
              <a:ext uri="{FF2B5EF4-FFF2-40B4-BE49-F238E27FC236}">
                <a16:creationId xmlns:a16="http://schemas.microsoft.com/office/drawing/2014/main" id="{507FF008-6844-C1D4-73AE-CAB868D09F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90f31d3fe6_1_235:notes">
            <a:extLst>
              <a:ext uri="{FF2B5EF4-FFF2-40B4-BE49-F238E27FC236}">
                <a16:creationId xmlns:a16="http://schemas.microsoft.com/office/drawing/2014/main" id="{AA9EB521-1C45-0A8B-86F4-F2067492278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(Key Topics should align in the center with the Section Title)</a:t>
            </a:r>
            <a:endParaRPr/>
          </a:p>
        </p:txBody>
      </p:sp>
      <p:sp>
        <p:nvSpPr>
          <p:cNvPr id="150" name="Google Shape;150;g290f31d3fe6_1_235:notes">
            <a:extLst>
              <a:ext uri="{FF2B5EF4-FFF2-40B4-BE49-F238E27FC236}">
                <a16:creationId xmlns:a16="http://schemas.microsoft.com/office/drawing/2014/main" id="{82025A21-927F-0095-4574-7AEED0D154C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
        <p:nvSpPr>
          <p:cNvPr id="2" name="Chỗ dành sẵn cho Đầu trang 1">
            <a:extLst>
              <a:ext uri="{FF2B5EF4-FFF2-40B4-BE49-F238E27FC236}">
                <a16:creationId xmlns:a16="http://schemas.microsoft.com/office/drawing/2014/main" id="{60A07A0A-854E-5BD2-A363-0BECD34EF272}"/>
              </a:ext>
            </a:extLst>
          </p:cNvPr>
          <p:cNvSpPr>
            <a:spLocks noGrp="1"/>
          </p:cNvSpPr>
          <p:nvPr>
            <p:ph type="hdr" sz="quarter"/>
          </p:nvPr>
        </p:nvSpPr>
        <p:spPr/>
        <p:txBody>
          <a:bodyPr/>
          <a:lstStyle/>
          <a:p>
            <a:r>
              <a:rPr lang="en-US"/>
              <a:t>aaa</a:t>
            </a:r>
          </a:p>
        </p:txBody>
      </p:sp>
    </p:spTree>
    <p:extLst>
      <p:ext uri="{BB962C8B-B14F-4D97-AF65-F5344CB8AC3E}">
        <p14:creationId xmlns:p14="http://schemas.microsoft.com/office/powerpoint/2010/main" val="391814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27dd2846cc6_0_3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27dd2846cc6_0_3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Chỗ dành sẵn cho Đầu trang 1">
            <a:extLst>
              <a:ext uri="{FF2B5EF4-FFF2-40B4-BE49-F238E27FC236}">
                <a16:creationId xmlns:a16="http://schemas.microsoft.com/office/drawing/2014/main" id="{83F4049F-FE7D-C02F-FE8F-CEB2FCFB39B7}"/>
              </a:ext>
            </a:extLst>
          </p:cNvPr>
          <p:cNvSpPr>
            <a:spLocks noGrp="1"/>
          </p:cNvSpPr>
          <p:nvPr>
            <p:ph type="hdr" sz="quarter"/>
          </p:nvPr>
        </p:nvSpPr>
        <p:spPr/>
        <p:txBody>
          <a:bodyPr/>
          <a:lstStyle/>
          <a:p>
            <a:r>
              <a:rPr lang="en-US"/>
              <a:t>aaa</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KS] Portfolio">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717E13-DF22-4762-C19E-F25DBC2F2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753" t="9900" b="9941"/>
          <a:stretch/>
        </p:blipFill>
        <p:spPr bwMode="auto">
          <a:xfrm>
            <a:off x="5143500" y="510245"/>
            <a:ext cx="3998200" cy="412301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spTree>
    <p:extLst>
      <p:ext uri="{BB962C8B-B14F-4D97-AF65-F5344CB8AC3E}">
        <p14:creationId xmlns:p14="http://schemas.microsoft.com/office/powerpoint/2010/main" val="2768494250"/>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RKS] Non-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pic>
        <p:nvPicPr>
          <p:cNvPr id="2" name="Picture 18">
            <a:extLst>
              <a:ext uri="{FF2B5EF4-FFF2-40B4-BE49-F238E27FC236}">
                <a16:creationId xmlns:a16="http://schemas.microsoft.com/office/drawing/2014/main" id="{00143E49-133B-1BF4-EE44-FA1EFD6BC887}"/>
              </a:ext>
            </a:extLst>
          </p:cNvPr>
          <p:cNvPicPr>
            <a:picLocks noChangeAspect="1"/>
          </p:cNvPicPr>
          <p:nvPr userDrawn="1"/>
        </p:nvPicPr>
        <p:blipFill>
          <a:blip r:embed="rId2"/>
          <a:srcRect t="17620" b="1"/>
          <a:stretch/>
        </p:blipFill>
        <p:spPr>
          <a:xfrm>
            <a:off x="6490651" y="0"/>
            <a:ext cx="2743200" cy="2240235"/>
          </a:xfrm>
          <a:prstGeom prst="rect">
            <a:avLst/>
          </a:prstGeom>
          <a:ln>
            <a:noFill/>
          </a:ln>
        </p:spPr>
      </p:pic>
      <p:pic>
        <p:nvPicPr>
          <p:cNvPr id="3" name="Picture 17">
            <a:extLst>
              <a:ext uri="{FF2B5EF4-FFF2-40B4-BE49-F238E27FC236}">
                <a16:creationId xmlns:a16="http://schemas.microsoft.com/office/drawing/2014/main" id="{C7ECA905-DA96-70CF-12D5-A93395AE7D5D}"/>
              </a:ext>
            </a:extLst>
          </p:cNvPr>
          <p:cNvPicPr>
            <a:picLocks noChangeAspect="1"/>
          </p:cNvPicPr>
          <p:nvPr userDrawn="1"/>
        </p:nvPicPr>
        <p:blipFill>
          <a:blip r:embed="rId2"/>
          <a:stretch>
            <a:fillRect/>
          </a:stretch>
        </p:blipFill>
        <p:spPr>
          <a:xfrm>
            <a:off x="-740412" y="3481618"/>
            <a:ext cx="2743200" cy="2719429"/>
          </a:xfrm>
          <a:prstGeom prst="rect">
            <a:avLst/>
          </a:prstGeom>
          <a:ln>
            <a:noFill/>
          </a:ln>
        </p:spPr>
      </p:pic>
      <p:grpSp>
        <p:nvGrpSpPr>
          <p:cNvPr id="6" name="Nhóm 5">
            <a:extLst>
              <a:ext uri="{FF2B5EF4-FFF2-40B4-BE49-F238E27FC236}">
                <a16:creationId xmlns:a16="http://schemas.microsoft.com/office/drawing/2014/main" id="{C1EDACC8-C95E-0D91-0AC6-79EFDF8E7F6B}"/>
              </a:ext>
            </a:extLst>
          </p:cNvPr>
          <p:cNvGrpSpPr/>
          <p:nvPr userDrawn="1"/>
        </p:nvGrpSpPr>
        <p:grpSpPr>
          <a:xfrm>
            <a:off x="-2932" y="-16364"/>
            <a:ext cx="9149468" cy="402902"/>
            <a:chOff x="-2932" y="159"/>
            <a:chExt cx="9149468" cy="402902"/>
          </a:xfrm>
        </p:grpSpPr>
        <p:grpSp>
          <p:nvGrpSpPr>
            <p:cNvPr id="7" name="Group 1">
              <a:extLst>
                <a:ext uri="{FF2B5EF4-FFF2-40B4-BE49-F238E27FC236}">
                  <a16:creationId xmlns:a16="http://schemas.microsoft.com/office/drawing/2014/main" id="{77C8D89F-2A07-4B14-A301-B6C126A97746}"/>
                </a:ext>
              </a:extLst>
            </p:cNvPr>
            <p:cNvGrpSpPr>
              <a:grpSpLocks noUngrp="1"/>
            </p:cNvGrpSpPr>
            <p:nvPr/>
          </p:nvGrpSpPr>
          <p:grpSpPr>
            <a:xfrm>
              <a:off x="-2932" y="159"/>
              <a:ext cx="9149468" cy="402902"/>
              <a:chOff x="-2932" y="159"/>
              <a:chExt cx="9149468" cy="402902"/>
            </a:xfrm>
          </p:grpSpPr>
          <p:sp>
            <p:nvSpPr>
              <p:cNvPr id="9" name="Rectangle 2">
                <a:extLst>
                  <a:ext uri="{FF2B5EF4-FFF2-40B4-BE49-F238E27FC236}">
                    <a16:creationId xmlns:a16="http://schemas.microsoft.com/office/drawing/2014/main" id="{3678607A-B1A1-7F29-F6B5-EEEF90053B67}"/>
                  </a:ext>
                </a:extLst>
              </p:cNvPr>
              <p:cNvSpPr/>
              <p:nvPr/>
            </p:nvSpPr>
            <p:spPr>
              <a:xfrm>
                <a:off x="-2932" y="159"/>
                <a:ext cx="9149468" cy="402902"/>
              </a:xfrm>
              <a:prstGeom prst="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en-US">
                  <a:solidFill>
                    <a:srgbClr val="BC2228"/>
                  </a:solidFill>
                </a:endParaRPr>
              </a:p>
            </p:txBody>
          </p:sp>
          <p:sp>
            <p:nvSpPr>
              <p:cNvPr id="10" name="TextBox 61">
                <a:extLst>
                  <a:ext uri="{FF2B5EF4-FFF2-40B4-BE49-F238E27FC236}">
                    <a16:creationId xmlns:a16="http://schemas.microsoft.com/office/drawing/2014/main" id="{D80786B0-66C7-BC75-F09A-EF5E4B1DFDBB}"/>
                  </a:ext>
                </a:extLst>
              </p:cNvPr>
              <p:cNvSpPr txBox="1"/>
              <p:nvPr/>
            </p:nvSpPr>
            <p:spPr>
              <a:xfrm>
                <a:off x="8324126" y="80319"/>
                <a:ext cx="608266" cy="24622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r"/>
                <a:r>
                  <a:rPr lang="en-US" sz="1000" b="1">
                    <a:solidFill>
                      <a:schemeClr val="bg2"/>
                    </a:solidFill>
                  </a:rPr>
                  <a:t>2025</a:t>
                </a:r>
                <a:endParaRPr lang="en-US">
                  <a:solidFill>
                    <a:schemeClr val="bg2"/>
                  </a:solidFill>
                </a:endParaRPr>
              </a:p>
            </p:txBody>
          </p:sp>
          <p:sp>
            <p:nvSpPr>
              <p:cNvPr id="11" name="Arrow: Chevron 8">
                <a:extLst>
                  <a:ext uri="{FF2B5EF4-FFF2-40B4-BE49-F238E27FC236}">
                    <a16:creationId xmlns:a16="http://schemas.microsoft.com/office/drawing/2014/main" id="{0C9B7DB3-6A44-6931-3AD8-9E315BA40D6E}"/>
                  </a:ext>
                </a:extLst>
              </p:cNvPr>
              <p:cNvSpPr/>
              <p:nvPr/>
            </p:nvSpPr>
            <p:spPr>
              <a:xfrm rot="10800000">
                <a:off x="8899084" y="119138"/>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en-US">
                  <a:solidFill>
                    <a:schemeClr val="tx1"/>
                  </a:solidFill>
                </a:endParaRPr>
              </a:p>
            </p:txBody>
          </p:sp>
        </p:grpSp>
        <p:pic>
          <p:nvPicPr>
            <p:cNvPr id="8" name="Graphic 2">
              <a:extLst>
                <a:ext uri="{FF2B5EF4-FFF2-40B4-BE49-F238E27FC236}">
                  <a16:creationId xmlns:a16="http://schemas.microsoft.com/office/drawing/2014/main" id="{FAC513EE-C2F0-AF23-8502-1512CCD4CD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9675" y="129878"/>
              <a:ext cx="317009" cy="160819"/>
            </a:xfrm>
            <a:prstGeom prst="rect">
              <a:avLst/>
            </a:prstGeom>
          </p:spPr>
        </p:pic>
      </p:grpSp>
    </p:spTree>
    <p:extLst>
      <p:ext uri="{BB962C8B-B14F-4D97-AF65-F5344CB8AC3E}">
        <p14:creationId xmlns:p14="http://schemas.microsoft.com/office/powerpoint/2010/main" val="58334496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KS] 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sp>
        <p:nvSpPr>
          <p:cNvPr id="2" name="Rectangle 3">
            <a:extLst>
              <a:ext uri="{FF2B5EF4-FFF2-40B4-BE49-F238E27FC236}">
                <a16:creationId xmlns:a16="http://schemas.microsoft.com/office/drawing/2014/main" id="{0862B4B1-1ABC-4058-6731-B788C83F161E}"/>
              </a:ext>
            </a:extLst>
          </p:cNvPr>
          <p:cNvSpPr/>
          <p:nvPr userDrawn="1"/>
        </p:nvSpPr>
        <p:spPr>
          <a:xfrm>
            <a:off x="2590" y="-1738"/>
            <a:ext cx="4569409" cy="51452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4701538A-F9E1-ADDC-F0C8-81747EB4AE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100000"/>
                    </a14:imgEffect>
                  </a14:imgLayer>
                </a14:imgProps>
              </a:ext>
            </a:extLst>
          </a:blip>
          <a:srcRect l="-1629" r="18399"/>
          <a:stretch/>
        </p:blipFill>
        <p:spPr>
          <a:xfrm>
            <a:off x="2288590" y="1111646"/>
            <a:ext cx="2283162" cy="2719429"/>
          </a:xfrm>
          <a:prstGeom prst="rect">
            <a:avLst/>
          </a:prstGeom>
          <a:ln>
            <a:noFill/>
          </a:ln>
        </p:spPr>
      </p:pic>
      <p:pic>
        <p:nvPicPr>
          <p:cNvPr id="6" name="Picture 14">
            <a:extLst>
              <a:ext uri="{FF2B5EF4-FFF2-40B4-BE49-F238E27FC236}">
                <a16:creationId xmlns:a16="http://schemas.microsoft.com/office/drawing/2014/main" id="{664971B3-FEC4-7899-6319-5A76334ADB8C}"/>
              </a:ext>
            </a:extLst>
          </p:cNvPr>
          <p:cNvPicPr>
            <a:picLocks noChangeAspect="1"/>
          </p:cNvPicPr>
          <p:nvPr userDrawn="1"/>
        </p:nvPicPr>
        <p:blipFill>
          <a:blip r:embed="rId4"/>
          <a:srcRect l="79960" r="-202" b="9"/>
          <a:stretch/>
        </p:blipFill>
        <p:spPr>
          <a:xfrm>
            <a:off x="4524567" y="1111901"/>
            <a:ext cx="555305" cy="2719177"/>
          </a:xfrm>
          <a:prstGeom prst="rect">
            <a:avLst/>
          </a:prstGeom>
          <a:ln>
            <a:noFill/>
          </a:ln>
        </p:spPr>
      </p:pic>
    </p:spTree>
    <p:extLst>
      <p:ext uri="{BB962C8B-B14F-4D97-AF65-F5344CB8AC3E}">
        <p14:creationId xmlns:p14="http://schemas.microsoft.com/office/powerpoint/2010/main" val="51489907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6" name="Picture 4">
            <a:extLst>
              <a:ext uri="{FF2B5EF4-FFF2-40B4-BE49-F238E27FC236}">
                <a16:creationId xmlns:a16="http://schemas.microsoft.com/office/drawing/2014/main" id="{8DCB3272-3BE3-D6B1-45BF-1B565A2BBCE7}"/>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4924351" y="738828"/>
            <a:ext cx="3503785" cy="3318150"/>
          </a:xfrm>
          <a:prstGeom prst="rect">
            <a:avLst/>
          </a:prstGeom>
          <a:ln>
            <a:noFill/>
          </a:ln>
        </p:spPr>
      </p:pic>
      <p:pic>
        <p:nvPicPr>
          <p:cNvPr id="7" name="Hình ảnh 6">
            <a:extLst>
              <a:ext uri="{FF2B5EF4-FFF2-40B4-BE49-F238E27FC236}">
                <a16:creationId xmlns:a16="http://schemas.microsoft.com/office/drawing/2014/main" id="{CCAA8282-B020-2E84-2268-C66DDB4B09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9745" y="202261"/>
            <a:ext cx="949684" cy="949684"/>
          </a:xfrm>
          <a:prstGeom prst="rect">
            <a:avLst/>
          </a:prstGeom>
        </p:spPr>
      </p:pic>
    </p:spTree>
    <p:extLst>
      <p:ext uri="{BB962C8B-B14F-4D97-AF65-F5344CB8AC3E}">
        <p14:creationId xmlns:p14="http://schemas.microsoft.com/office/powerpoint/2010/main" val="136993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p:cSld name="1_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4" name="Picture 4">
            <a:extLst>
              <a:ext uri="{FF2B5EF4-FFF2-40B4-BE49-F238E27FC236}">
                <a16:creationId xmlns:a16="http://schemas.microsoft.com/office/drawing/2014/main" id="{C78DAD54-F0E2-F2E0-3C47-321A92D1CE2D}"/>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5965751" y="-855022"/>
            <a:ext cx="3503785" cy="3318150"/>
          </a:xfrm>
          <a:prstGeom prst="rect">
            <a:avLst/>
          </a:prstGeom>
          <a:ln>
            <a:noFill/>
          </a:ln>
        </p:spPr>
      </p:pic>
      <p:pic>
        <p:nvPicPr>
          <p:cNvPr id="5" name="Picture 4">
            <a:extLst>
              <a:ext uri="{FF2B5EF4-FFF2-40B4-BE49-F238E27FC236}">
                <a16:creationId xmlns:a16="http://schemas.microsoft.com/office/drawing/2014/main" id="{82E75FF8-E395-5F4E-A5A0-55FAEFB4DA28}"/>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1263679" y="3818586"/>
            <a:ext cx="2253577" cy="2134180"/>
          </a:xfrm>
          <a:prstGeom prst="rect">
            <a:avLst/>
          </a:prstGeom>
          <a:ln>
            <a:noFill/>
          </a:ln>
        </p:spPr>
      </p:pic>
      <p:pic>
        <p:nvPicPr>
          <p:cNvPr id="6" name="Graphic 2">
            <a:extLst>
              <a:ext uri="{FF2B5EF4-FFF2-40B4-BE49-F238E27FC236}">
                <a16:creationId xmlns:a16="http://schemas.microsoft.com/office/drawing/2014/main" id="{770923DA-04F0-2B6A-5BB1-950FA376587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3420" y="628153"/>
            <a:ext cx="788897" cy="400207"/>
          </a:xfrm>
          <a:prstGeom prst="rect">
            <a:avLst/>
          </a:prstGeom>
        </p:spPr>
      </p:pic>
    </p:spTree>
    <p:extLst>
      <p:ext uri="{BB962C8B-B14F-4D97-AF65-F5344CB8AC3E}">
        <p14:creationId xmlns:p14="http://schemas.microsoft.com/office/powerpoint/2010/main" val="317094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p:cSld name="1_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2" name="Hình ảnh 1">
            <a:extLst>
              <a:ext uri="{FF2B5EF4-FFF2-40B4-BE49-F238E27FC236}">
                <a16:creationId xmlns:a16="http://schemas.microsoft.com/office/drawing/2014/main" id="{07D9F8A9-FD7E-A0D5-D4B2-D294A6590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745" y="202261"/>
            <a:ext cx="949684" cy="949684"/>
          </a:xfrm>
          <a:prstGeom prst="rect">
            <a:avLst/>
          </a:prstGeom>
        </p:spPr>
      </p:pic>
    </p:spTree>
    <p:extLst>
      <p:ext uri="{BB962C8B-B14F-4D97-AF65-F5344CB8AC3E}">
        <p14:creationId xmlns:p14="http://schemas.microsoft.com/office/powerpoint/2010/main" val="242623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p:cSld name="1_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3" name="Graphic 2">
            <a:extLst>
              <a:ext uri="{FF2B5EF4-FFF2-40B4-BE49-F238E27FC236}">
                <a16:creationId xmlns:a16="http://schemas.microsoft.com/office/drawing/2014/main" id="{7D56ED3A-72E7-6748-BCB9-9D844E238E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20" y="628153"/>
            <a:ext cx="788897" cy="400207"/>
          </a:xfrm>
          <a:prstGeom prst="rect">
            <a:avLst/>
          </a:prstGeom>
        </p:spPr>
      </p:pic>
    </p:spTree>
    <p:extLst>
      <p:ext uri="{BB962C8B-B14F-4D97-AF65-F5344CB8AC3E}">
        <p14:creationId xmlns:p14="http://schemas.microsoft.com/office/powerpoint/2010/main" val="2325162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p:cSld name="1_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2" name="Picture 4">
            <a:extLst>
              <a:ext uri="{FF2B5EF4-FFF2-40B4-BE49-F238E27FC236}">
                <a16:creationId xmlns:a16="http://schemas.microsoft.com/office/drawing/2014/main" id="{F2710C09-CD35-C4F4-21D0-8819AD730C38}"/>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5051351" y="-2004"/>
            <a:ext cx="5302952" cy="5032649"/>
          </a:xfrm>
          <a:prstGeom prst="rect">
            <a:avLst/>
          </a:prstGeom>
          <a:ln>
            <a:noFill/>
          </a:ln>
        </p:spPr>
      </p:pic>
      <p:pic>
        <p:nvPicPr>
          <p:cNvPr id="4" name="Hình ảnh 3">
            <a:extLst>
              <a:ext uri="{FF2B5EF4-FFF2-40B4-BE49-F238E27FC236}">
                <a16:creationId xmlns:a16="http://schemas.microsoft.com/office/drawing/2014/main" id="{C0AB5E20-8126-397D-445B-C1609BBE3B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9745" y="202261"/>
            <a:ext cx="949684" cy="949684"/>
          </a:xfrm>
          <a:prstGeom prst="rect">
            <a:avLst/>
          </a:prstGeom>
        </p:spPr>
      </p:pic>
    </p:spTree>
    <p:extLst>
      <p:ext uri="{BB962C8B-B14F-4D97-AF65-F5344CB8AC3E}">
        <p14:creationId xmlns:p14="http://schemas.microsoft.com/office/powerpoint/2010/main" val="3890318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p:cSld name="1_Blank">
    <p:bg>
      <p:bgPr>
        <a:blipFill dpi="0" rotWithShape="1">
          <a:blip r:embed="rId2">
            <a:lum/>
          </a:blip>
          <a:srcRect/>
          <a:stretch>
            <a:fillRect t="-2000" b="-2000"/>
          </a:stretch>
        </a:blipFill>
        <a:effectLst/>
      </p:bgPr>
    </p:bg>
    <p:spTree>
      <p:nvGrpSpPr>
        <p:cNvPr id="1" name="Shape 101"/>
        <p:cNvGrpSpPr/>
        <p:nvPr/>
      </p:nvGrpSpPr>
      <p:grpSpPr>
        <a:xfrm>
          <a:off x="0" y="0"/>
          <a:ext cx="0" cy="0"/>
          <a:chOff x="0" y="0"/>
          <a:chExt cx="0" cy="0"/>
        </a:xfrm>
      </p:grpSpPr>
      <p:pic>
        <p:nvPicPr>
          <p:cNvPr id="4" name="Picture 4">
            <a:extLst>
              <a:ext uri="{FF2B5EF4-FFF2-40B4-BE49-F238E27FC236}">
                <a16:creationId xmlns:a16="http://schemas.microsoft.com/office/drawing/2014/main" id="{56388522-D907-D32C-286B-2D6CFF48EB98}"/>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1496204" y="3292938"/>
            <a:ext cx="3334451" cy="3184095"/>
          </a:xfrm>
          <a:prstGeom prst="rect">
            <a:avLst/>
          </a:prstGeom>
          <a:ln>
            <a:noFill/>
          </a:ln>
        </p:spPr>
      </p:pic>
      <p:pic>
        <p:nvPicPr>
          <p:cNvPr id="6" name="Picture 1">
            <a:extLst>
              <a:ext uri="{FF2B5EF4-FFF2-40B4-BE49-F238E27FC236}">
                <a16:creationId xmlns:a16="http://schemas.microsoft.com/office/drawing/2014/main" id="{8D52BECC-88CE-1DA1-40F5-C4970E7410DC}"/>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rcRect l="-1667" r="-2778" b="280"/>
          <a:stretch/>
        </p:blipFill>
        <p:spPr>
          <a:xfrm>
            <a:off x="6391908" y="-629950"/>
            <a:ext cx="3503785" cy="3318150"/>
          </a:xfrm>
          <a:prstGeom prst="rect">
            <a:avLst/>
          </a:prstGeom>
          <a:ln>
            <a:noFill/>
          </a:ln>
        </p:spPr>
      </p:pic>
      <p:pic>
        <p:nvPicPr>
          <p:cNvPr id="7" name="Hình ảnh 6">
            <a:extLst>
              <a:ext uri="{FF2B5EF4-FFF2-40B4-BE49-F238E27FC236}">
                <a16:creationId xmlns:a16="http://schemas.microsoft.com/office/drawing/2014/main" id="{5424C98A-1E7C-8933-659D-57C6539797D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9745" y="202261"/>
            <a:ext cx="949684" cy="949684"/>
          </a:xfrm>
          <a:prstGeom prst="rect">
            <a:avLst/>
          </a:prstGeom>
        </p:spPr>
      </p:pic>
    </p:spTree>
    <p:extLst>
      <p:ext uri="{BB962C8B-B14F-4D97-AF65-F5344CB8AC3E}">
        <p14:creationId xmlns:p14="http://schemas.microsoft.com/office/powerpoint/2010/main" val="2041862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KT] Portfolio">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429274-7CD5-44C7-BED8-71945D609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54" y="464522"/>
            <a:ext cx="1007757" cy="475301"/>
          </a:xfrm>
          <a:prstGeom prst="rect">
            <a:avLst/>
          </a:prstGeom>
        </p:spPr>
      </p:pic>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6" name="Slide Number Placeholder 5"/>
          <p:cNvSpPr>
            <a:spLocks noGrp="1"/>
          </p:cNvSpPr>
          <p:nvPr>
            <p:ph type="sldNum" sz="quarter" idx="12"/>
          </p:nvPr>
        </p:nvSpPr>
        <p:spPr>
          <a:xfrm>
            <a:off x="8886242" y="5386893"/>
            <a:ext cx="257759" cy="273844"/>
          </a:xfrm>
          <a:prstGeom prst="rect">
            <a:avLst/>
          </a:prstGeom>
        </p:spPr>
        <p:txBody>
          <a:bodyPr/>
          <a:lstStyle/>
          <a:p>
            <a:fld id="{A9DE2F7D-52E7-4AE0-8168-9585849E0B28}" type="slidenum">
              <a:rPr lang="en-US" smtClean="0"/>
              <a:t>‹#›</a:t>
            </a:fld>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pic>
        <p:nvPicPr>
          <p:cNvPr id="12" name="Picture 2">
            <a:extLst>
              <a:ext uri="{FF2B5EF4-FFF2-40B4-BE49-F238E27FC236}">
                <a16:creationId xmlns:a16="http://schemas.microsoft.com/office/drawing/2014/main" id="{BBBD76B2-3C31-4F8A-8C9F-54EDCF48C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53" t="9900" b="9941"/>
          <a:stretch/>
        </p:blipFill>
        <p:spPr bwMode="auto">
          <a:xfrm>
            <a:off x="5143500" y="510245"/>
            <a:ext cx="3998200" cy="412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35548"/>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KT] Portfolio">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429274-7CD5-44C7-BED8-71945D609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54" y="464522"/>
            <a:ext cx="1007757" cy="475301"/>
          </a:xfrm>
          <a:prstGeom prst="rect">
            <a:avLst/>
          </a:prstGeom>
        </p:spPr>
      </p:pic>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6" name="Slide Number Placeholder 5"/>
          <p:cNvSpPr>
            <a:spLocks noGrp="1"/>
          </p:cNvSpPr>
          <p:nvPr>
            <p:ph type="sldNum" sz="quarter" idx="12"/>
          </p:nvPr>
        </p:nvSpPr>
        <p:spPr>
          <a:xfrm>
            <a:off x="8886242" y="5386893"/>
            <a:ext cx="257759" cy="273844"/>
          </a:xfrm>
          <a:prstGeom prst="rect">
            <a:avLst/>
          </a:prstGeom>
        </p:spPr>
        <p:txBody>
          <a:bodyPr/>
          <a:lstStyle/>
          <a:p>
            <a:fld id="{A9DE2F7D-52E7-4AE0-8168-9585849E0B28}" type="slidenum">
              <a:rPr lang="en-US" smtClean="0"/>
              <a:t>‹#›</a:t>
            </a:fld>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sp>
        <p:nvSpPr>
          <p:cNvPr id="15" name="Picture Placeholder 6">
            <a:extLst>
              <a:ext uri="{FF2B5EF4-FFF2-40B4-BE49-F238E27FC236}">
                <a16:creationId xmlns:a16="http://schemas.microsoft.com/office/drawing/2014/main" id="{7F4E4627-D5A5-490E-AE3E-30A27FDCF405}"/>
              </a:ext>
            </a:extLst>
          </p:cNvPr>
          <p:cNvSpPr>
            <a:spLocks noGrp="1"/>
          </p:cNvSpPr>
          <p:nvPr>
            <p:ph type="pic" sz="quarter" idx="14"/>
          </p:nvPr>
        </p:nvSpPr>
        <p:spPr>
          <a:xfrm>
            <a:off x="5143500" y="506413"/>
            <a:ext cx="4000500" cy="4123013"/>
          </a:xfrm>
          <a:noFill/>
          <a:ln>
            <a:noFill/>
          </a:ln>
        </p:spPr>
        <p:txBody>
          <a:bodyPr/>
          <a:lstStyle>
            <a:lvl1pPr>
              <a:defRPr>
                <a:ln>
                  <a:noFill/>
                </a:ln>
                <a:noFill/>
              </a:defRPr>
            </a:lvl1pPr>
          </a:lstStyle>
          <a:p>
            <a:r>
              <a:rPr lang="en-US"/>
              <a:t>Click icon to add picture</a:t>
            </a:r>
          </a:p>
        </p:txBody>
      </p:sp>
    </p:spTree>
    <p:extLst>
      <p:ext uri="{BB962C8B-B14F-4D97-AF65-F5344CB8AC3E}">
        <p14:creationId xmlns:p14="http://schemas.microsoft.com/office/powerpoint/2010/main" val="2898009664"/>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KS] Portfolio With Pictur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23F020-671A-4F7A-BB64-924BEC10CBD7}"/>
              </a:ext>
            </a:extLst>
          </p:cNvPr>
          <p:cNvSpPr>
            <a:spLocks noGrp="1"/>
          </p:cNvSpPr>
          <p:nvPr>
            <p:ph type="pic" sz="quarter" idx="14"/>
          </p:nvPr>
        </p:nvSpPr>
        <p:spPr>
          <a:xfrm>
            <a:off x="5143500" y="506413"/>
            <a:ext cx="4000500" cy="4123013"/>
          </a:xfrm>
          <a:noFill/>
          <a:ln>
            <a:noFill/>
          </a:ln>
        </p:spPr>
        <p:txBody>
          <a:bodyPr/>
          <a:lstStyle>
            <a:lvl1pPr>
              <a:defRPr>
                <a:ln>
                  <a:noFill/>
                </a:ln>
                <a:noFill/>
              </a:defRPr>
            </a:lvl1pPr>
          </a:lstStyle>
          <a:p>
            <a:r>
              <a:rPr lang="en-US"/>
              <a:t>Click icon to add picture</a:t>
            </a:r>
          </a:p>
        </p:txBody>
      </p:sp>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spTree>
    <p:extLst>
      <p:ext uri="{BB962C8B-B14F-4D97-AF65-F5344CB8AC3E}">
        <p14:creationId xmlns:p14="http://schemas.microsoft.com/office/powerpoint/2010/main" val="848003103"/>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KT] Non-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sp>
        <p:nvSpPr>
          <p:cNvPr id="7" name="Rectangle 6">
            <a:extLst>
              <a:ext uri="{FF2B5EF4-FFF2-40B4-BE49-F238E27FC236}">
                <a16:creationId xmlns:a16="http://schemas.microsoft.com/office/drawing/2014/main" id="{A5A76539-8C14-05F6-9A61-F4230C8242F3}"/>
              </a:ext>
            </a:extLst>
          </p:cNvPr>
          <p:cNvSpPr/>
          <p:nvPr/>
        </p:nvSpPr>
        <p:spPr>
          <a:xfrm>
            <a:off x="0" y="-2476"/>
            <a:ext cx="9144000" cy="549722"/>
          </a:xfrm>
          <a:prstGeom prst="rect">
            <a:avLst/>
          </a:prstGeom>
          <a:solidFill>
            <a:srgbClr val="FFFFFF"/>
          </a:solidFill>
          <a:ln>
            <a:noFill/>
          </a:ln>
          <a:effectLst>
            <a:outerShdw blurRad="317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err="1"/>
              <a:t>i</a:t>
            </a:r>
            <a:endParaRPr lang="en-US" sz="1013"/>
          </a:p>
        </p:txBody>
      </p:sp>
      <p:pic>
        <p:nvPicPr>
          <p:cNvPr id="17" name="Picture 16">
            <a:extLst>
              <a:ext uri="{FF2B5EF4-FFF2-40B4-BE49-F238E27FC236}">
                <a16:creationId xmlns:a16="http://schemas.microsoft.com/office/drawing/2014/main" id="{F25555FD-F210-49ED-AAA7-4596EE66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556577"/>
          </a:xfrm>
          <a:prstGeom prst="rect">
            <a:avLst/>
          </a:prstGeom>
        </p:spPr>
      </p:pic>
      <p:sp>
        <p:nvSpPr>
          <p:cNvPr id="8" name="Slide Number Placeholder 5">
            <a:extLst>
              <a:ext uri="{FF2B5EF4-FFF2-40B4-BE49-F238E27FC236}">
                <a16:creationId xmlns:a16="http://schemas.microsoft.com/office/drawing/2014/main" id="{AD7626BD-22C3-4885-8A5C-D5846B43502D}"/>
              </a:ext>
            </a:extLst>
          </p:cNvPr>
          <p:cNvSpPr>
            <a:spLocks noGrp="1"/>
          </p:cNvSpPr>
          <p:nvPr>
            <p:ph type="sldNum" sz="quarter" idx="12"/>
          </p:nvPr>
        </p:nvSpPr>
        <p:spPr>
          <a:xfrm>
            <a:off x="8872052" y="218116"/>
            <a:ext cx="308622" cy="120344"/>
          </a:xfrm>
          <a:prstGeom prst="rect">
            <a:avLst/>
          </a:prstGeom>
          <a:noFill/>
          <a:ln>
            <a:noFill/>
          </a:ln>
        </p:spPr>
        <p:txBody>
          <a:bodyPr/>
          <a:lstStyle>
            <a:lvl1pPr algn="ctr">
              <a:defRPr sz="700"/>
            </a:lvl1pPr>
          </a:lstStyle>
          <a:p>
            <a:fld id="{A9DE2F7D-52E7-4AE0-8168-9585849E0B28}" type="slidenum">
              <a:rPr lang="en-US" smtClean="0"/>
              <a:pPr/>
              <a:t>‹#›</a:t>
            </a:fld>
            <a:endParaRPr lang="en-US"/>
          </a:p>
        </p:txBody>
      </p:sp>
    </p:spTree>
    <p:extLst>
      <p:ext uri="{BB962C8B-B14F-4D97-AF65-F5344CB8AC3E}">
        <p14:creationId xmlns:p14="http://schemas.microsoft.com/office/powerpoint/2010/main" val="14793608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KT] 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sp>
        <p:nvSpPr>
          <p:cNvPr id="7" name="Rectangle 6">
            <a:extLst>
              <a:ext uri="{FF2B5EF4-FFF2-40B4-BE49-F238E27FC236}">
                <a16:creationId xmlns:a16="http://schemas.microsoft.com/office/drawing/2014/main" id="{A5A76539-8C14-05F6-9A61-F4230C8242F3}"/>
              </a:ext>
            </a:extLst>
          </p:cNvPr>
          <p:cNvSpPr/>
          <p:nvPr/>
        </p:nvSpPr>
        <p:spPr>
          <a:xfrm>
            <a:off x="0" y="-2476"/>
            <a:ext cx="9144000" cy="549722"/>
          </a:xfrm>
          <a:prstGeom prst="rect">
            <a:avLst/>
          </a:prstGeom>
          <a:solidFill>
            <a:srgbClr val="FFFFFF"/>
          </a:solidFill>
          <a:ln>
            <a:noFill/>
          </a:ln>
          <a:effectLst>
            <a:outerShdw blurRad="317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err="1"/>
              <a:t>i</a:t>
            </a:r>
            <a:endParaRPr lang="en-US" sz="1013"/>
          </a:p>
        </p:txBody>
      </p:sp>
      <p:pic>
        <p:nvPicPr>
          <p:cNvPr id="17" name="Picture 16">
            <a:extLst>
              <a:ext uri="{FF2B5EF4-FFF2-40B4-BE49-F238E27FC236}">
                <a16:creationId xmlns:a16="http://schemas.microsoft.com/office/drawing/2014/main" id="{F25555FD-F210-49ED-AAA7-4596EE66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9143998" cy="556577"/>
          </a:xfrm>
          <a:prstGeom prst="rect">
            <a:avLst/>
          </a:prstGeom>
        </p:spPr>
      </p:pic>
      <p:sp>
        <p:nvSpPr>
          <p:cNvPr id="9" name="Slide Number Placeholder 5">
            <a:extLst>
              <a:ext uri="{FF2B5EF4-FFF2-40B4-BE49-F238E27FC236}">
                <a16:creationId xmlns:a16="http://schemas.microsoft.com/office/drawing/2014/main" id="{0D7C86F8-D767-4AC2-986D-1B4C913FAE41}"/>
              </a:ext>
            </a:extLst>
          </p:cNvPr>
          <p:cNvSpPr>
            <a:spLocks noGrp="1"/>
          </p:cNvSpPr>
          <p:nvPr>
            <p:ph type="sldNum" sz="quarter" idx="12"/>
          </p:nvPr>
        </p:nvSpPr>
        <p:spPr>
          <a:xfrm>
            <a:off x="8872052" y="218116"/>
            <a:ext cx="308622" cy="120344"/>
          </a:xfrm>
          <a:prstGeom prst="rect">
            <a:avLst/>
          </a:prstGeom>
          <a:noFill/>
          <a:ln>
            <a:noFill/>
          </a:ln>
        </p:spPr>
        <p:txBody>
          <a:bodyPr/>
          <a:lstStyle>
            <a:lvl1pPr algn="ctr">
              <a:defRPr sz="700"/>
            </a:lvl1pPr>
          </a:lstStyle>
          <a:p>
            <a:fld id="{A9DE2F7D-52E7-4AE0-8168-9585849E0B28}" type="slidenum">
              <a:rPr lang="en-US" smtClean="0"/>
              <a:pPr/>
              <a:t>‹#›</a:t>
            </a:fld>
            <a:endParaRPr lang="en-US"/>
          </a:p>
        </p:txBody>
      </p:sp>
    </p:spTree>
    <p:extLst>
      <p:ext uri="{BB962C8B-B14F-4D97-AF65-F5344CB8AC3E}">
        <p14:creationId xmlns:p14="http://schemas.microsoft.com/office/powerpoint/2010/main" val="371554559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C">
    <p:bg>
      <p:bgPr>
        <a:solidFill>
          <a:srgbClr val="FAFAFA"/>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25555FD-F210-49ED-AAA7-4596EE66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556577"/>
          </a:xfrm>
          <a:prstGeom prst="rect">
            <a:avLst/>
          </a:prstGeom>
        </p:spPr>
      </p:pic>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sp>
        <p:nvSpPr>
          <p:cNvPr id="7" name="Slide Number Placeholder 5">
            <a:extLst>
              <a:ext uri="{FF2B5EF4-FFF2-40B4-BE49-F238E27FC236}">
                <a16:creationId xmlns:a16="http://schemas.microsoft.com/office/drawing/2014/main" id="{3C519D5B-F29D-46E7-A696-CE68FE65E623}"/>
              </a:ext>
            </a:extLst>
          </p:cNvPr>
          <p:cNvSpPr>
            <a:spLocks noGrp="1"/>
          </p:cNvSpPr>
          <p:nvPr>
            <p:ph type="sldNum" sz="quarter" idx="12"/>
          </p:nvPr>
        </p:nvSpPr>
        <p:spPr>
          <a:xfrm>
            <a:off x="8872052" y="218116"/>
            <a:ext cx="308622" cy="120344"/>
          </a:xfrm>
          <a:prstGeom prst="rect">
            <a:avLst/>
          </a:prstGeom>
          <a:noFill/>
          <a:ln>
            <a:noFill/>
          </a:ln>
        </p:spPr>
        <p:txBody>
          <a:bodyPr/>
          <a:lstStyle>
            <a:lvl1pPr algn="ctr">
              <a:defRPr sz="700"/>
            </a:lvl1pPr>
          </a:lstStyle>
          <a:p>
            <a:fld id="{A9DE2F7D-52E7-4AE0-8168-9585849E0B28}" type="slidenum">
              <a:rPr lang="en-US" smtClean="0"/>
              <a:pPr/>
              <a:t>‹#›</a:t>
            </a:fld>
            <a:endParaRPr lang="en-US"/>
          </a:p>
        </p:txBody>
      </p:sp>
    </p:spTree>
    <p:extLst>
      <p:ext uri="{BB962C8B-B14F-4D97-AF65-F5344CB8AC3E}">
        <p14:creationId xmlns:p14="http://schemas.microsoft.com/office/powerpoint/2010/main" val="238743303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reserve="1">
  <p:cSld name="Blank">
    <p:bg>
      <p:bgPr>
        <a:solidFill>
          <a:srgbClr val="FAFAFA"/>
        </a:solidFill>
        <a:effectLst/>
      </p:bgPr>
    </p:bg>
    <p:spTree>
      <p:nvGrpSpPr>
        <p:cNvPr id="1" name="Shape 101"/>
        <p:cNvGrpSpPr/>
        <p:nvPr/>
      </p:nvGrpSpPr>
      <p:grpSpPr>
        <a:xfrm>
          <a:off x="0" y="0"/>
          <a:ext cx="0" cy="0"/>
          <a:chOff x="0" y="0"/>
          <a:chExt cx="0" cy="0"/>
        </a:xfrm>
      </p:grpSpPr>
      <p:sp>
        <p:nvSpPr>
          <p:cNvPr id="102" name="Google Shape;102;p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557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KS] Portfolio With Pictur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pic>
        <p:nvPicPr>
          <p:cNvPr id="2" name="Picture 16">
            <a:extLst>
              <a:ext uri="{FF2B5EF4-FFF2-40B4-BE49-F238E27FC236}">
                <a16:creationId xmlns:a16="http://schemas.microsoft.com/office/drawing/2014/main" id="{EE1AAD49-14F0-E936-EDCB-211F0D61D704}"/>
              </a:ext>
            </a:extLst>
          </p:cNvPr>
          <p:cNvPicPr>
            <a:picLocks noChangeAspect="1"/>
          </p:cNvPicPr>
          <p:nvPr userDrawn="1"/>
        </p:nvPicPr>
        <p:blipFill>
          <a:blip r:embed="rId2">
            <a:alphaModFix amt="30000"/>
          </a:blip>
          <a:stretch>
            <a:fillRect/>
          </a:stretch>
        </p:blipFill>
        <p:spPr>
          <a:xfrm>
            <a:off x="7303802" y="3049465"/>
            <a:ext cx="2743200" cy="2719429"/>
          </a:xfrm>
          <a:prstGeom prst="rect">
            <a:avLst/>
          </a:prstGeom>
          <a:ln>
            <a:noFill/>
          </a:ln>
        </p:spPr>
      </p:pic>
    </p:spTree>
    <p:extLst>
      <p:ext uri="{BB962C8B-B14F-4D97-AF65-F5344CB8AC3E}">
        <p14:creationId xmlns:p14="http://schemas.microsoft.com/office/powerpoint/2010/main" val="2333064940"/>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RKS] Portfolio With Pictur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pic>
        <p:nvPicPr>
          <p:cNvPr id="3" name="Graphic 1">
            <a:extLst>
              <a:ext uri="{FF2B5EF4-FFF2-40B4-BE49-F238E27FC236}">
                <a16:creationId xmlns:a16="http://schemas.microsoft.com/office/drawing/2014/main" id="{507E70BE-772F-DE63-828C-BDD22559C0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5121" y="465025"/>
            <a:ext cx="600829" cy="304800"/>
          </a:xfrm>
          <a:prstGeom prst="rect">
            <a:avLst/>
          </a:prstGeom>
        </p:spPr>
      </p:pic>
    </p:spTree>
    <p:extLst>
      <p:ext uri="{BB962C8B-B14F-4D97-AF65-F5344CB8AC3E}">
        <p14:creationId xmlns:p14="http://schemas.microsoft.com/office/powerpoint/2010/main" val="2092837401"/>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KS] Portfolio With Pictur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379824"/>
            <a:ext cx="2057400" cy="273844"/>
          </a:xfrm>
        </p:spPr>
        <p:txBody>
          <a:bodyPr/>
          <a:lstStyle/>
          <a:p>
            <a:endParaRPr lang="en-US"/>
          </a:p>
        </p:txBody>
      </p:sp>
      <p:sp>
        <p:nvSpPr>
          <p:cNvPr id="5" name="Footer Placeholder 4"/>
          <p:cNvSpPr>
            <a:spLocks noGrp="1"/>
          </p:cNvSpPr>
          <p:nvPr>
            <p:ph type="ftr" sz="quarter" idx="11"/>
          </p:nvPr>
        </p:nvSpPr>
        <p:spPr>
          <a:xfrm>
            <a:off x="2057402" y="5389275"/>
            <a:ext cx="1301621" cy="271462"/>
          </a:xfrm>
        </p:spPr>
        <p:txBody>
          <a:bodyPr/>
          <a:lstStyle/>
          <a:p>
            <a:endParaRPr lang="en-US"/>
          </a:p>
        </p:txBody>
      </p:sp>
      <p:sp>
        <p:nvSpPr>
          <p:cNvPr id="19" name="TextBox 18">
            <a:extLst>
              <a:ext uri="{FF2B5EF4-FFF2-40B4-BE49-F238E27FC236}">
                <a16:creationId xmlns:a16="http://schemas.microsoft.com/office/drawing/2014/main" id="{673CA7C8-F749-FA8C-1427-F12449A087CC}"/>
              </a:ext>
            </a:extLst>
          </p:cNvPr>
          <p:cNvSpPr txBox="1"/>
          <p:nvPr/>
        </p:nvSpPr>
        <p:spPr>
          <a:xfrm>
            <a:off x="407708" y="1478424"/>
            <a:ext cx="1421091" cy="248209"/>
          </a:xfrm>
          <a:prstGeom prst="rect">
            <a:avLst/>
          </a:prstGeom>
          <a:noFill/>
        </p:spPr>
        <p:txBody>
          <a:bodyPr wrap="square" rtlCol="0">
            <a:spAutoFit/>
          </a:bodyPr>
          <a:lstStyle/>
          <a:p>
            <a:endParaRPr lang="en-US" sz="1013"/>
          </a:p>
        </p:txBody>
      </p:sp>
      <p:pic>
        <p:nvPicPr>
          <p:cNvPr id="2" name="Picture 33">
            <a:extLst>
              <a:ext uri="{FF2B5EF4-FFF2-40B4-BE49-F238E27FC236}">
                <a16:creationId xmlns:a16="http://schemas.microsoft.com/office/drawing/2014/main" id="{3E0BC739-CD35-72D9-877B-0A375D3E7103}"/>
              </a:ext>
            </a:extLst>
          </p:cNvPr>
          <p:cNvPicPr>
            <a:picLocks noChangeAspect="1"/>
          </p:cNvPicPr>
          <p:nvPr userDrawn="1"/>
        </p:nvPicPr>
        <p:blipFill>
          <a:blip r:embed="rId2">
            <a:alphaModFix amt="26000"/>
          </a:blip>
          <a:stretch>
            <a:fillRect/>
          </a:stretch>
        </p:blipFill>
        <p:spPr>
          <a:xfrm>
            <a:off x="-287094" y="2365958"/>
            <a:ext cx="2743200" cy="2719429"/>
          </a:xfrm>
          <a:prstGeom prst="rect">
            <a:avLst/>
          </a:prstGeom>
          <a:ln>
            <a:noFill/>
          </a:ln>
        </p:spPr>
      </p:pic>
    </p:spTree>
    <p:extLst>
      <p:ext uri="{BB962C8B-B14F-4D97-AF65-F5344CB8AC3E}">
        <p14:creationId xmlns:p14="http://schemas.microsoft.com/office/powerpoint/2010/main" val="3132169649"/>
      </p:ext>
    </p:extLst>
  </p:cSld>
  <p:clrMapOvr>
    <a:masterClrMapping/>
  </p:clrMapOvr>
  <p:extLst>
    <p:ext uri="{DCECCB84-F9BA-43D5-87BE-67443E8EF086}">
      <p15:sldGuideLst xmlns:p15="http://schemas.microsoft.com/office/powerpoint/2012/main">
        <p15:guide id="2"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KS] Non-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grpSp>
        <p:nvGrpSpPr>
          <p:cNvPr id="2" name="Nhóm 1">
            <a:extLst>
              <a:ext uri="{FF2B5EF4-FFF2-40B4-BE49-F238E27FC236}">
                <a16:creationId xmlns:a16="http://schemas.microsoft.com/office/drawing/2014/main" id="{3BFDC387-3208-6C97-0113-EB1E578D043D}"/>
              </a:ext>
            </a:extLst>
          </p:cNvPr>
          <p:cNvGrpSpPr/>
          <p:nvPr userDrawn="1"/>
        </p:nvGrpSpPr>
        <p:grpSpPr>
          <a:xfrm>
            <a:off x="-2932" y="-16364"/>
            <a:ext cx="9149468" cy="402902"/>
            <a:chOff x="-2932" y="159"/>
            <a:chExt cx="9149468" cy="402902"/>
          </a:xfrm>
        </p:grpSpPr>
        <p:grpSp>
          <p:nvGrpSpPr>
            <p:cNvPr id="3" name="Group 1">
              <a:extLst>
                <a:ext uri="{FF2B5EF4-FFF2-40B4-BE49-F238E27FC236}">
                  <a16:creationId xmlns:a16="http://schemas.microsoft.com/office/drawing/2014/main" id="{15D38C61-C4A9-F0C0-2EAA-F3B72D972D49}"/>
                </a:ext>
              </a:extLst>
            </p:cNvPr>
            <p:cNvGrpSpPr>
              <a:grpSpLocks noUngrp="1"/>
            </p:cNvGrpSpPr>
            <p:nvPr/>
          </p:nvGrpSpPr>
          <p:grpSpPr>
            <a:xfrm>
              <a:off x="-2932" y="159"/>
              <a:ext cx="9149468" cy="402902"/>
              <a:chOff x="-2932" y="159"/>
              <a:chExt cx="9149468" cy="402902"/>
            </a:xfrm>
          </p:grpSpPr>
          <p:sp>
            <p:nvSpPr>
              <p:cNvPr id="9" name="Rectangle 2">
                <a:extLst>
                  <a:ext uri="{FF2B5EF4-FFF2-40B4-BE49-F238E27FC236}">
                    <a16:creationId xmlns:a16="http://schemas.microsoft.com/office/drawing/2014/main" id="{7D6ADAA3-29FC-C6D9-3723-DB791E76FE73}"/>
                  </a:ext>
                </a:extLst>
              </p:cNvPr>
              <p:cNvSpPr/>
              <p:nvPr/>
            </p:nvSpPr>
            <p:spPr>
              <a:xfrm>
                <a:off x="-2932" y="159"/>
                <a:ext cx="9149468" cy="402902"/>
              </a:xfrm>
              <a:prstGeom prst="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en-US">
                  <a:solidFill>
                    <a:srgbClr val="BC2228"/>
                  </a:solidFill>
                </a:endParaRPr>
              </a:p>
            </p:txBody>
          </p:sp>
          <p:sp>
            <p:nvSpPr>
              <p:cNvPr id="10" name="TextBox 61">
                <a:extLst>
                  <a:ext uri="{FF2B5EF4-FFF2-40B4-BE49-F238E27FC236}">
                    <a16:creationId xmlns:a16="http://schemas.microsoft.com/office/drawing/2014/main" id="{F245EC2B-89A6-D5FE-20F6-7C643BA3A963}"/>
                  </a:ext>
                </a:extLst>
              </p:cNvPr>
              <p:cNvSpPr txBox="1"/>
              <p:nvPr/>
            </p:nvSpPr>
            <p:spPr>
              <a:xfrm>
                <a:off x="8324126" y="80319"/>
                <a:ext cx="608266" cy="24622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r"/>
                <a:r>
                  <a:rPr lang="en-US" sz="1000" b="1">
                    <a:solidFill>
                      <a:schemeClr val="bg2"/>
                    </a:solidFill>
                  </a:rPr>
                  <a:t>2025</a:t>
                </a:r>
                <a:endParaRPr lang="en-US">
                  <a:solidFill>
                    <a:schemeClr val="bg2"/>
                  </a:solidFill>
                </a:endParaRPr>
              </a:p>
            </p:txBody>
          </p:sp>
          <p:sp>
            <p:nvSpPr>
              <p:cNvPr id="11" name="Arrow: Chevron 8">
                <a:extLst>
                  <a:ext uri="{FF2B5EF4-FFF2-40B4-BE49-F238E27FC236}">
                    <a16:creationId xmlns:a16="http://schemas.microsoft.com/office/drawing/2014/main" id="{6517498B-9352-CD19-8BB6-346D8F1E40ED}"/>
                  </a:ext>
                </a:extLst>
              </p:cNvPr>
              <p:cNvSpPr/>
              <p:nvPr/>
            </p:nvSpPr>
            <p:spPr>
              <a:xfrm rot="10800000">
                <a:off x="8899084" y="119138"/>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lt1"/>
                    </a:solidFill>
                    <a:latin typeface="+mn-lt"/>
                    <a:ea typeface="+mn-ea"/>
                    <a:cs typeface="+mn-cs"/>
                  </a:defRPr>
                </a:lvl1pPr>
                <a:lvl2pPr marL="342900" algn="l" defTabSz="342900" rtl="0" eaLnBrk="1" latinLnBrk="0" hangingPunct="1">
                  <a:defRPr sz="1350" kern="1200">
                    <a:solidFill>
                      <a:schemeClr val="lt1"/>
                    </a:solidFill>
                    <a:latin typeface="+mn-lt"/>
                    <a:ea typeface="+mn-ea"/>
                    <a:cs typeface="+mn-cs"/>
                  </a:defRPr>
                </a:lvl2pPr>
                <a:lvl3pPr marL="685800" algn="l" defTabSz="342900" rtl="0" eaLnBrk="1" latinLnBrk="0" hangingPunct="1">
                  <a:defRPr sz="1350" kern="1200">
                    <a:solidFill>
                      <a:schemeClr val="lt1"/>
                    </a:solidFill>
                    <a:latin typeface="+mn-lt"/>
                    <a:ea typeface="+mn-ea"/>
                    <a:cs typeface="+mn-cs"/>
                  </a:defRPr>
                </a:lvl3pPr>
                <a:lvl4pPr marL="1028700" algn="l" defTabSz="342900" rtl="0" eaLnBrk="1" latinLnBrk="0" hangingPunct="1">
                  <a:defRPr sz="1350" kern="1200">
                    <a:solidFill>
                      <a:schemeClr val="lt1"/>
                    </a:solidFill>
                    <a:latin typeface="+mn-lt"/>
                    <a:ea typeface="+mn-ea"/>
                    <a:cs typeface="+mn-cs"/>
                  </a:defRPr>
                </a:lvl4pPr>
                <a:lvl5pPr marL="1371600" algn="l" defTabSz="342900" rtl="0" eaLnBrk="1" latinLnBrk="0" hangingPunct="1">
                  <a:defRPr sz="1350" kern="1200">
                    <a:solidFill>
                      <a:schemeClr val="lt1"/>
                    </a:solidFill>
                    <a:latin typeface="+mn-lt"/>
                    <a:ea typeface="+mn-ea"/>
                    <a:cs typeface="+mn-cs"/>
                  </a:defRPr>
                </a:lvl5pPr>
                <a:lvl6pPr marL="1714500" algn="l" defTabSz="342900" rtl="0" eaLnBrk="1" latinLnBrk="0" hangingPunct="1">
                  <a:defRPr sz="1350" kern="1200">
                    <a:solidFill>
                      <a:schemeClr val="lt1"/>
                    </a:solidFill>
                    <a:latin typeface="+mn-lt"/>
                    <a:ea typeface="+mn-ea"/>
                    <a:cs typeface="+mn-cs"/>
                  </a:defRPr>
                </a:lvl6pPr>
                <a:lvl7pPr marL="2057400" algn="l" defTabSz="342900" rtl="0" eaLnBrk="1" latinLnBrk="0" hangingPunct="1">
                  <a:defRPr sz="1350" kern="1200">
                    <a:solidFill>
                      <a:schemeClr val="lt1"/>
                    </a:solidFill>
                    <a:latin typeface="+mn-lt"/>
                    <a:ea typeface="+mn-ea"/>
                    <a:cs typeface="+mn-cs"/>
                  </a:defRPr>
                </a:lvl7pPr>
                <a:lvl8pPr marL="2400300" algn="l" defTabSz="342900" rtl="0" eaLnBrk="1" latinLnBrk="0" hangingPunct="1">
                  <a:defRPr sz="1350" kern="1200">
                    <a:solidFill>
                      <a:schemeClr val="lt1"/>
                    </a:solidFill>
                    <a:latin typeface="+mn-lt"/>
                    <a:ea typeface="+mn-ea"/>
                    <a:cs typeface="+mn-cs"/>
                  </a:defRPr>
                </a:lvl8pPr>
                <a:lvl9pPr marL="2743200" algn="l" defTabSz="342900" rtl="0" eaLnBrk="1" latinLnBrk="0" hangingPunct="1">
                  <a:defRPr sz="1350" kern="1200">
                    <a:solidFill>
                      <a:schemeClr val="lt1"/>
                    </a:solidFill>
                    <a:latin typeface="+mn-lt"/>
                    <a:ea typeface="+mn-ea"/>
                    <a:cs typeface="+mn-cs"/>
                  </a:defRPr>
                </a:lvl9pPr>
              </a:lstStyle>
              <a:p>
                <a:pPr algn="ctr"/>
                <a:endParaRPr lang="en-US">
                  <a:solidFill>
                    <a:schemeClr val="tx1"/>
                  </a:solidFill>
                </a:endParaRPr>
              </a:p>
            </p:txBody>
          </p:sp>
        </p:grpSp>
        <p:pic>
          <p:nvPicPr>
            <p:cNvPr id="8" name="Graphic 2">
              <a:extLst>
                <a:ext uri="{FF2B5EF4-FFF2-40B4-BE49-F238E27FC236}">
                  <a16:creationId xmlns:a16="http://schemas.microsoft.com/office/drawing/2014/main" id="{59DA695F-5170-4FA8-0189-A15878699F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9675" y="129878"/>
              <a:ext cx="317009" cy="160819"/>
            </a:xfrm>
            <a:prstGeom prst="rect">
              <a:avLst/>
            </a:prstGeom>
          </p:spPr>
        </p:pic>
      </p:grpSp>
    </p:spTree>
    <p:extLst>
      <p:ext uri="{BB962C8B-B14F-4D97-AF65-F5344CB8AC3E}">
        <p14:creationId xmlns:p14="http://schemas.microsoft.com/office/powerpoint/2010/main" val="20772440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RKS] Non-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pic>
        <p:nvPicPr>
          <p:cNvPr id="6" name="Picture 2">
            <a:extLst>
              <a:ext uri="{FF2B5EF4-FFF2-40B4-BE49-F238E27FC236}">
                <a16:creationId xmlns:a16="http://schemas.microsoft.com/office/drawing/2014/main" id="{F1E5C011-6B69-FAE5-E56A-2466E39C3A2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3487" t="192"/>
          <a:stretch/>
        </p:blipFill>
        <p:spPr bwMode="auto">
          <a:xfrm>
            <a:off x="6743700" y="0"/>
            <a:ext cx="2400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53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RKS] Non-confidential Slide">
    <p:bg>
      <p:bgPr>
        <a:blipFill dpi="0" rotWithShape="1">
          <a:blip r:embed="rId2">
            <a:alphaModFix amt="89000"/>
            <a:lum/>
          </a:blip>
          <a:srcRect/>
          <a:stretch>
            <a:fillRect t="-7000" b="-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pic>
        <p:nvPicPr>
          <p:cNvPr id="6" name="Picture 2">
            <a:extLst>
              <a:ext uri="{FF2B5EF4-FFF2-40B4-BE49-F238E27FC236}">
                <a16:creationId xmlns:a16="http://schemas.microsoft.com/office/drawing/2014/main" id="{F1E5C011-6B69-FAE5-E56A-2466E39C3A2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3487" t="192"/>
          <a:stretch/>
        </p:blipFill>
        <p:spPr bwMode="auto">
          <a:xfrm>
            <a:off x="6743700" y="0"/>
            <a:ext cx="2400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4765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RKS] Non-confidential Slide">
    <p:bg>
      <p:bgPr>
        <a:solidFill>
          <a:srgbClr val="FAFAF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5269728"/>
            <a:ext cx="2057400" cy="273844"/>
          </a:xfrm>
        </p:spPr>
        <p:txBody>
          <a:bodyPr/>
          <a:lstStyle/>
          <a:p>
            <a:endParaRPr lang="en-US"/>
          </a:p>
        </p:txBody>
      </p:sp>
      <p:sp>
        <p:nvSpPr>
          <p:cNvPr id="5" name="Footer Placeholder 4"/>
          <p:cNvSpPr>
            <a:spLocks noGrp="1"/>
          </p:cNvSpPr>
          <p:nvPr>
            <p:ph type="ftr" sz="quarter" idx="11"/>
          </p:nvPr>
        </p:nvSpPr>
        <p:spPr>
          <a:xfrm>
            <a:off x="2057402" y="5272110"/>
            <a:ext cx="1301621" cy="271462"/>
          </a:xfrm>
        </p:spPr>
        <p:txBody>
          <a:bodyPr/>
          <a:lstStyle/>
          <a:p>
            <a:endParaRPr lang="en-US"/>
          </a:p>
        </p:txBody>
      </p:sp>
      <p:pic>
        <p:nvPicPr>
          <p:cNvPr id="2" name="Picture 18">
            <a:extLst>
              <a:ext uri="{FF2B5EF4-FFF2-40B4-BE49-F238E27FC236}">
                <a16:creationId xmlns:a16="http://schemas.microsoft.com/office/drawing/2014/main" id="{00143E49-133B-1BF4-EE44-FA1EFD6BC887}"/>
              </a:ext>
            </a:extLst>
          </p:cNvPr>
          <p:cNvPicPr>
            <a:picLocks noChangeAspect="1"/>
          </p:cNvPicPr>
          <p:nvPr userDrawn="1"/>
        </p:nvPicPr>
        <p:blipFill>
          <a:blip r:embed="rId2"/>
          <a:srcRect t="17620" b="1"/>
          <a:stretch/>
        </p:blipFill>
        <p:spPr>
          <a:xfrm>
            <a:off x="6490651" y="0"/>
            <a:ext cx="2743200" cy="2240235"/>
          </a:xfrm>
          <a:prstGeom prst="rect">
            <a:avLst/>
          </a:prstGeom>
          <a:ln>
            <a:noFill/>
          </a:ln>
        </p:spPr>
      </p:pic>
      <p:pic>
        <p:nvPicPr>
          <p:cNvPr id="3" name="Picture 17">
            <a:extLst>
              <a:ext uri="{FF2B5EF4-FFF2-40B4-BE49-F238E27FC236}">
                <a16:creationId xmlns:a16="http://schemas.microsoft.com/office/drawing/2014/main" id="{C7ECA905-DA96-70CF-12D5-A93395AE7D5D}"/>
              </a:ext>
            </a:extLst>
          </p:cNvPr>
          <p:cNvPicPr>
            <a:picLocks noChangeAspect="1"/>
          </p:cNvPicPr>
          <p:nvPr userDrawn="1"/>
        </p:nvPicPr>
        <p:blipFill>
          <a:blip r:embed="rId2"/>
          <a:stretch>
            <a:fillRect/>
          </a:stretch>
        </p:blipFill>
        <p:spPr>
          <a:xfrm>
            <a:off x="-740412" y="3481618"/>
            <a:ext cx="2743200" cy="2719429"/>
          </a:xfrm>
          <a:prstGeom prst="rect">
            <a:avLst/>
          </a:prstGeom>
          <a:ln>
            <a:noFill/>
          </a:ln>
        </p:spPr>
      </p:pic>
    </p:spTree>
    <p:extLst>
      <p:ext uri="{BB962C8B-B14F-4D97-AF65-F5344CB8AC3E}">
        <p14:creationId xmlns:p14="http://schemas.microsoft.com/office/powerpoint/2010/main" val="207506712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639AB-653B-0F9D-6D95-466F9174F58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7174A-A7D6-0E87-5722-4FC6DAA652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67602-209E-2404-DDCD-2438B278AF9B}"/>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8C0E25-F029-D0E8-09AA-841467F5433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58BB2-4CCB-B075-4E89-E93F4DD00235}"/>
              </a:ext>
            </a:extLst>
          </p:cNvPr>
          <p:cNvSpPr>
            <a:spLocks noGrp="1"/>
          </p:cNvSpPr>
          <p:nvPr>
            <p:ph type="sldNum" sz="quarter" idx="4"/>
          </p:nvPr>
        </p:nvSpPr>
        <p:spPr>
          <a:xfrm>
            <a:off x="6457950" y="4767264"/>
            <a:ext cx="2057400" cy="273844"/>
          </a:xfrm>
          <a:prstGeom prst="rect">
            <a:avLst/>
          </a:prstGeom>
          <a:solidFill>
            <a:srgbClr val="BC2228"/>
          </a:solidFill>
          <a:ln>
            <a:solidFill>
              <a:srgbClr val="BC2228"/>
            </a:solidFill>
          </a:ln>
        </p:spPr>
        <p:txBody>
          <a:bodyPr vert="horz" lIns="91440" tIns="45720" rIns="91440" bIns="45720" rtlCol="0" anchor="ctr"/>
          <a:lstStyle>
            <a:lvl1pPr algn="r">
              <a:defRPr sz="900">
                <a:solidFill>
                  <a:schemeClr val="bg1"/>
                </a:solidFill>
                <a:latin typeface="Montserrat" panose="00000500000000000000" pitchFamily="2" charset="0"/>
              </a:defRPr>
            </a:lvl1pPr>
          </a:lstStyle>
          <a:p>
            <a:fld id="{4A6DD927-738A-4634-BDBC-DE03602635B6}" type="slidenum">
              <a:rPr lang="en-US" smtClean="0"/>
              <a:t>‹#›</a:t>
            </a:fld>
            <a:endParaRPr lang="en-US"/>
          </a:p>
        </p:txBody>
      </p:sp>
    </p:spTree>
    <p:extLst>
      <p:ext uri="{BB962C8B-B14F-4D97-AF65-F5344CB8AC3E}">
        <p14:creationId xmlns:p14="http://schemas.microsoft.com/office/powerpoint/2010/main" val="1410482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0" r:id="rId3"/>
    <p:sldLayoutId id="2147483682" r:id="rId4"/>
    <p:sldLayoutId id="2147483681" r:id="rId5"/>
    <p:sldLayoutId id="2147483663" r:id="rId6"/>
    <p:sldLayoutId id="2147483677" r:id="rId7"/>
    <p:sldLayoutId id="2147483683" r:id="rId8"/>
    <p:sldLayoutId id="2147483678" r:id="rId9"/>
    <p:sldLayoutId id="2147483679" r:id="rId10"/>
    <p:sldLayoutId id="2147483664" r:id="rId11"/>
    <p:sldLayoutId id="2147483666" r:id="rId12"/>
    <p:sldLayoutId id="2147483675" r:id="rId13"/>
    <p:sldLayoutId id="2147483685" r:id="rId14"/>
    <p:sldLayoutId id="2147483684" r:id="rId15"/>
    <p:sldLayoutId id="2147483676" r:id="rId16"/>
    <p:sldLayoutId id="2147483667" r:id="rId17"/>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547EBF"/>
          </p15:clr>
        </p15:guide>
        <p15:guide id="3" pos="360">
          <p15:clr>
            <a:srgbClr val="F26B43"/>
          </p15:clr>
        </p15:guide>
        <p15:guide id="4" pos="648">
          <p15:clr>
            <a:srgbClr val="F26B43"/>
          </p15:clr>
        </p15:guide>
        <p15:guide id="5" pos="792">
          <p15:clr>
            <a:srgbClr val="F26B43"/>
          </p15:clr>
        </p15:guide>
        <p15:guide id="6" pos="1080">
          <p15:clr>
            <a:srgbClr val="F26B43"/>
          </p15:clr>
        </p15:guide>
        <p15:guide id="7" pos="1224">
          <p15:clr>
            <a:srgbClr val="F26B43"/>
          </p15:clr>
        </p15:guide>
        <p15:guide id="8" pos="1512">
          <p15:clr>
            <a:srgbClr val="F26B43"/>
          </p15:clr>
        </p15:guide>
        <p15:guide id="9" pos="1656">
          <p15:clr>
            <a:srgbClr val="F26B43"/>
          </p15:clr>
        </p15:guide>
        <p15:guide id="10" pos="1944">
          <p15:clr>
            <a:srgbClr val="F26B43"/>
          </p15:clr>
        </p15:guide>
        <p15:guide id="11" pos="2088">
          <p15:clr>
            <a:srgbClr val="F26B43"/>
          </p15:clr>
        </p15:guide>
        <p15:guide id="12" pos="2376">
          <p15:clr>
            <a:srgbClr val="F26B43"/>
          </p15:clr>
        </p15:guide>
        <p15:guide id="13" pos="2520">
          <p15:clr>
            <a:srgbClr val="F26B43"/>
          </p15:clr>
        </p15:guide>
        <p15:guide id="14" pos="2808">
          <p15:clr>
            <a:srgbClr val="F26B43"/>
          </p15:clr>
        </p15:guide>
        <p15:guide id="15" pos="2952">
          <p15:clr>
            <a:srgbClr val="F26B43"/>
          </p15:clr>
        </p15:guide>
        <p15:guide id="16" pos="3240">
          <p15:clr>
            <a:srgbClr val="F26B43"/>
          </p15:clr>
        </p15:guide>
        <p15:guide id="17" pos="3384">
          <p15:clr>
            <a:srgbClr val="F26B43"/>
          </p15:clr>
        </p15:guide>
        <p15:guide id="18" pos="3672">
          <p15:clr>
            <a:srgbClr val="F26B43"/>
          </p15:clr>
        </p15:guide>
        <p15:guide id="19" pos="3816">
          <p15:clr>
            <a:srgbClr val="F26B43"/>
          </p15:clr>
        </p15:guide>
        <p15:guide id="20" pos="4104">
          <p15:clr>
            <a:srgbClr val="F26B43"/>
          </p15:clr>
        </p15:guide>
        <p15:guide id="21" pos="4248">
          <p15:clr>
            <a:srgbClr val="F26B43"/>
          </p15:clr>
        </p15:guide>
        <p15:guide id="22" pos="4536">
          <p15:clr>
            <a:srgbClr val="F26B43"/>
          </p15:clr>
        </p15:guide>
        <p15:guide id="23" pos="4680">
          <p15:clr>
            <a:srgbClr val="F26B43"/>
          </p15:clr>
        </p15:guide>
        <p15:guide id="24" pos="4968">
          <p15:clr>
            <a:srgbClr val="F26B43"/>
          </p15:clr>
        </p15:guide>
        <p15:guide id="25" pos="5112">
          <p15:clr>
            <a:srgbClr val="F26B43"/>
          </p15:clr>
        </p15:guide>
        <p15:guide id="26" pos="5400">
          <p15:clr>
            <a:srgbClr val="F26B43"/>
          </p15:clr>
        </p15:guide>
        <p15:guide id="28" orient="horz" pos="1620" userDrawn="1">
          <p15:clr>
            <a:srgbClr val="547EBF"/>
          </p15:clr>
        </p15:guide>
        <p15:guide id="29" orient="horz" pos="348">
          <p15:clr>
            <a:srgbClr val="F26B43"/>
          </p15:clr>
        </p15:guide>
        <p15:guide id="30" orient="horz" pos="1788" userDrawn="1">
          <p15:clr>
            <a:srgbClr val="F26B43"/>
          </p15:clr>
        </p15:guide>
        <p15:guide id="31" orient="horz" pos="540" userDrawn="1">
          <p15:clr>
            <a:srgbClr val="5ACBF0"/>
          </p15:clr>
        </p15:guide>
        <p15:guide id="32" orient="horz" pos="7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639AB-653B-0F9D-6D95-466F9174F58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7174A-A7D6-0E87-5722-4FC6DAA652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67602-209E-2404-DDCD-2438B278AF9B}"/>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8C0E25-F029-D0E8-09AA-841467F5433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58BB2-4CCB-B075-4E89-E93F4DD00235}"/>
              </a:ext>
            </a:extLst>
          </p:cNvPr>
          <p:cNvSpPr>
            <a:spLocks noGrp="1"/>
          </p:cNvSpPr>
          <p:nvPr>
            <p:ph type="sldNum" sz="quarter" idx="4"/>
          </p:nvPr>
        </p:nvSpPr>
        <p:spPr>
          <a:xfrm>
            <a:off x="6457950" y="4767264"/>
            <a:ext cx="2057400" cy="273844"/>
          </a:xfrm>
          <a:prstGeom prst="rect">
            <a:avLst/>
          </a:prstGeom>
          <a:solidFill>
            <a:srgbClr val="BC2228"/>
          </a:solidFill>
          <a:ln>
            <a:solidFill>
              <a:srgbClr val="BC2228"/>
            </a:solidFill>
          </a:ln>
        </p:spPr>
        <p:txBody>
          <a:bodyPr vert="horz" lIns="91440" tIns="45720" rIns="91440" bIns="45720" rtlCol="0" anchor="ctr"/>
          <a:lstStyle>
            <a:lvl1pPr algn="r">
              <a:defRPr sz="900">
                <a:solidFill>
                  <a:schemeClr val="bg1"/>
                </a:solidFill>
                <a:latin typeface="Montserrat" panose="00000500000000000000" pitchFamily="2" charset="0"/>
              </a:defRPr>
            </a:lvl1pPr>
          </a:lstStyle>
          <a:p>
            <a:fld id="{A9DE2F7D-52E7-4AE0-8168-9585849E0B28}" type="slidenum">
              <a:rPr lang="en-US" smtClean="0"/>
              <a:t>‹#›</a:t>
            </a:fld>
            <a:endParaRPr lang="en-US"/>
          </a:p>
        </p:txBody>
      </p:sp>
    </p:spTree>
    <p:extLst>
      <p:ext uri="{BB962C8B-B14F-4D97-AF65-F5344CB8AC3E}">
        <p14:creationId xmlns:p14="http://schemas.microsoft.com/office/powerpoint/2010/main" val="32225959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547EBF"/>
          </p15:clr>
        </p15:guide>
        <p15:guide id="3" pos="360">
          <p15:clr>
            <a:srgbClr val="F26B43"/>
          </p15:clr>
        </p15:guide>
        <p15:guide id="4" pos="648">
          <p15:clr>
            <a:srgbClr val="F26B43"/>
          </p15:clr>
        </p15:guide>
        <p15:guide id="5" pos="792">
          <p15:clr>
            <a:srgbClr val="F26B43"/>
          </p15:clr>
        </p15:guide>
        <p15:guide id="6" pos="1080">
          <p15:clr>
            <a:srgbClr val="F26B43"/>
          </p15:clr>
        </p15:guide>
        <p15:guide id="7" pos="1224">
          <p15:clr>
            <a:srgbClr val="F26B43"/>
          </p15:clr>
        </p15:guide>
        <p15:guide id="8" pos="1512">
          <p15:clr>
            <a:srgbClr val="F26B43"/>
          </p15:clr>
        </p15:guide>
        <p15:guide id="9" pos="1656">
          <p15:clr>
            <a:srgbClr val="F26B43"/>
          </p15:clr>
        </p15:guide>
        <p15:guide id="10" pos="1944">
          <p15:clr>
            <a:srgbClr val="F26B43"/>
          </p15:clr>
        </p15:guide>
        <p15:guide id="11" pos="2088">
          <p15:clr>
            <a:srgbClr val="F26B43"/>
          </p15:clr>
        </p15:guide>
        <p15:guide id="12" pos="2376">
          <p15:clr>
            <a:srgbClr val="F26B43"/>
          </p15:clr>
        </p15:guide>
        <p15:guide id="13" pos="2520">
          <p15:clr>
            <a:srgbClr val="F26B43"/>
          </p15:clr>
        </p15:guide>
        <p15:guide id="14" pos="2808">
          <p15:clr>
            <a:srgbClr val="F26B43"/>
          </p15:clr>
        </p15:guide>
        <p15:guide id="15" pos="2952">
          <p15:clr>
            <a:srgbClr val="F26B43"/>
          </p15:clr>
        </p15:guide>
        <p15:guide id="16" pos="3240">
          <p15:clr>
            <a:srgbClr val="F26B43"/>
          </p15:clr>
        </p15:guide>
        <p15:guide id="17" pos="3384">
          <p15:clr>
            <a:srgbClr val="F26B43"/>
          </p15:clr>
        </p15:guide>
        <p15:guide id="18" pos="3672">
          <p15:clr>
            <a:srgbClr val="F26B43"/>
          </p15:clr>
        </p15:guide>
        <p15:guide id="19" pos="3816">
          <p15:clr>
            <a:srgbClr val="F26B43"/>
          </p15:clr>
        </p15:guide>
        <p15:guide id="20" pos="4104">
          <p15:clr>
            <a:srgbClr val="F26B43"/>
          </p15:clr>
        </p15:guide>
        <p15:guide id="21" pos="4248">
          <p15:clr>
            <a:srgbClr val="F26B43"/>
          </p15:clr>
        </p15:guide>
        <p15:guide id="22" pos="4536">
          <p15:clr>
            <a:srgbClr val="F26B43"/>
          </p15:clr>
        </p15:guide>
        <p15:guide id="23" pos="4680">
          <p15:clr>
            <a:srgbClr val="F26B43"/>
          </p15:clr>
        </p15:guide>
        <p15:guide id="24" pos="4968">
          <p15:clr>
            <a:srgbClr val="F26B43"/>
          </p15:clr>
        </p15:guide>
        <p15:guide id="25" pos="5112">
          <p15:clr>
            <a:srgbClr val="F26B43"/>
          </p15:clr>
        </p15:guide>
        <p15:guide id="26" pos="5400">
          <p15:clr>
            <a:srgbClr val="F26B43"/>
          </p15:clr>
        </p15:guide>
        <p15:guide id="28" orient="horz" pos="348">
          <p15:clr>
            <a:srgbClr val="F26B43"/>
          </p15:clr>
        </p15:guide>
        <p15:guide id="29" orient="horz" pos="1620" userDrawn="1">
          <p15:clr>
            <a:srgbClr val="547EBF"/>
          </p15:clr>
        </p15:guide>
        <p15:guide id="30" orient="horz" pos="1788" userDrawn="1">
          <p15:clr>
            <a:srgbClr val="F26B43"/>
          </p15:clr>
        </p15:guide>
        <p15:guide id="31" orient="horz" pos="540" userDrawn="1">
          <p15:clr>
            <a:srgbClr val="5ACBF0"/>
          </p15:clr>
        </p15:guide>
        <p15:guide id="32" orient="horz" pos="708"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9" Type="http://schemas.openxmlformats.org/officeDocument/2006/relationships/image" Target="../media/image113.png"/><Relationship Id="rId21" Type="http://schemas.openxmlformats.org/officeDocument/2006/relationships/image" Target="../media/image95.png"/><Relationship Id="rId34" Type="http://schemas.openxmlformats.org/officeDocument/2006/relationships/image" Target="../media/image108.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33" Type="http://schemas.openxmlformats.org/officeDocument/2006/relationships/image" Target="../media/image107.png"/><Relationship Id="rId38" Type="http://schemas.openxmlformats.org/officeDocument/2006/relationships/image" Target="../media/image112.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37" Type="http://schemas.openxmlformats.org/officeDocument/2006/relationships/image" Target="../media/image111.png"/><Relationship Id="rId40" Type="http://schemas.openxmlformats.org/officeDocument/2006/relationships/image" Target="../media/image114.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36" Type="http://schemas.openxmlformats.org/officeDocument/2006/relationships/image" Target="../media/image110.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 Id="rId35" Type="http://schemas.openxmlformats.org/officeDocument/2006/relationships/image" Target="../media/image109.png"/><Relationship Id="rId8" Type="http://schemas.openxmlformats.org/officeDocument/2006/relationships/image" Target="../media/image82.png"/><Relationship Id="rId3"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2" Type="http://schemas.openxmlformats.org/officeDocument/2006/relationships/image" Target="../media/image115.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142.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5.svg"/><Relationship Id="rId4" Type="http://schemas.openxmlformats.org/officeDocument/2006/relationships/image" Target="../media/image156.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1.jpeg"/><Relationship Id="rId10" Type="http://schemas.openxmlformats.org/officeDocument/2006/relationships/image" Target="../media/image18.png"/><Relationship Id="rId4" Type="http://schemas.openxmlformats.org/officeDocument/2006/relationships/image" Target="../media/image20.jpeg"/><Relationship Id="rId9" Type="http://schemas.openxmlformats.org/officeDocument/2006/relationships/image" Target="../media/image27.jpe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2000" b="-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CBFB17-22D5-9712-6BF5-48A5FA5AFD12}"/>
              </a:ext>
            </a:extLst>
          </p:cNvPr>
          <p:cNvGrpSpPr/>
          <p:nvPr/>
        </p:nvGrpSpPr>
        <p:grpSpPr>
          <a:xfrm>
            <a:off x="4571999" y="4782027"/>
            <a:ext cx="1693723" cy="178275"/>
            <a:chOff x="5683389" y="4768802"/>
            <a:chExt cx="1693723" cy="165050"/>
          </a:xfrm>
        </p:grpSpPr>
        <p:sp>
          <p:nvSpPr>
            <p:cNvPr id="4" name="Google Shape;181;p19">
              <a:extLst>
                <a:ext uri="{FF2B5EF4-FFF2-40B4-BE49-F238E27FC236}">
                  <a16:creationId xmlns:a16="http://schemas.microsoft.com/office/drawing/2014/main" id="{39298457-6B32-6083-A028-0FF16C563978}"/>
                </a:ext>
              </a:extLst>
            </p:cNvPr>
            <p:cNvSpPr/>
            <p:nvPr/>
          </p:nvSpPr>
          <p:spPr>
            <a:xfrm>
              <a:off x="5683389" y="4782027"/>
              <a:ext cx="138600" cy="1386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 name="Content Placeholder 7">
              <a:extLst>
                <a:ext uri="{FF2B5EF4-FFF2-40B4-BE49-F238E27FC236}">
                  <a16:creationId xmlns:a16="http://schemas.microsoft.com/office/drawing/2014/main" id="{997FA361-DE13-E37A-43E2-8A89FDBA7655}"/>
                </a:ext>
              </a:extLst>
            </p:cNvPr>
            <p:cNvSpPr txBox="1">
              <a:spLocks/>
            </p:cNvSpPr>
            <p:nvPr/>
          </p:nvSpPr>
          <p:spPr>
            <a:xfrm>
              <a:off x="5924550" y="4768802"/>
              <a:ext cx="1452562" cy="165050"/>
            </a:xfrm>
            <a:prstGeom prst="rect">
              <a:avLst/>
            </a:prstGeom>
          </p:spPr>
          <p:txBody>
            <a:bodyPr vert="horz" lIns="0" tIns="0" rIns="0" bIns="0" rtlCol="0" anchor="ct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800" u="sng">
                  <a:solidFill>
                    <a:srgbClr val="FFFFFF"/>
                  </a:solidFill>
                  <a:latin typeface="Montserrat Medium" panose="00000600000000000000" pitchFamily="2" charset="0"/>
                </a:rPr>
                <a:t>www.rikkeisoft.com</a:t>
              </a:r>
            </a:p>
          </p:txBody>
        </p:sp>
      </p:grpSp>
      <p:sp>
        <p:nvSpPr>
          <p:cNvPr id="16" name="Title 15">
            <a:extLst>
              <a:ext uri="{FF2B5EF4-FFF2-40B4-BE49-F238E27FC236}">
                <a16:creationId xmlns:a16="http://schemas.microsoft.com/office/drawing/2014/main" id="{7DC7F219-73BC-E601-026C-4E86A8FBFFAC}"/>
              </a:ext>
            </a:extLst>
          </p:cNvPr>
          <p:cNvSpPr txBox="1">
            <a:spLocks/>
          </p:cNvSpPr>
          <p:nvPr/>
        </p:nvSpPr>
        <p:spPr>
          <a:xfrm>
            <a:off x="534865" y="2108190"/>
            <a:ext cx="4132071" cy="387798"/>
          </a:xfrm>
          <a:prstGeom prst="rect">
            <a:avLst/>
          </a:prstGeom>
        </p:spPr>
        <p:txBody>
          <a:bodyPr vert="horz" lIns="0" tIns="0" rIns="0" bIns="0" rtlCol="0" anchor="t">
            <a:sp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a:solidFill>
                  <a:srgbClr val="FFFFFF"/>
                </a:solidFill>
                <a:latin typeface="Montserrat ExtraBold" pitchFamily="2" charset="0"/>
              </a:rPr>
              <a:t> </a:t>
            </a:r>
          </a:p>
        </p:txBody>
      </p:sp>
      <p:sp>
        <p:nvSpPr>
          <p:cNvPr id="15" name="TextBox 14">
            <a:extLst>
              <a:ext uri="{FF2B5EF4-FFF2-40B4-BE49-F238E27FC236}">
                <a16:creationId xmlns:a16="http://schemas.microsoft.com/office/drawing/2014/main" id="{0108DC76-50A5-4A02-8D4B-F22CFC8DC1AA}"/>
              </a:ext>
            </a:extLst>
          </p:cNvPr>
          <p:cNvSpPr txBox="1"/>
          <p:nvPr/>
        </p:nvSpPr>
        <p:spPr>
          <a:xfrm>
            <a:off x="3113864" y="1911212"/>
            <a:ext cx="2916271" cy="1169551"/>
          </a:xfrm>
          <a:prstGeom prst="rect">
            <a:avLst/>
          </a:prstGeom>
          <a:noFill/>
        </p:spPr>
        <p:txBody>
          <a:bodyPr wrap="square">
            <a:spAutoFit/>
          </a:bodyPr>
          <a:lstStyle/>
          <a:p>
            <a:pPr algn="ctr"/>
            <a:r>
              <a:rPr lang="en-US" sz="3200" b="0" i="0">
                <a:solidFill>
                  <a:schemeClr val="bg1"/>
                </a:solidFill>
                <a:effectLst/>
                <a:latin typeface="Montserrat Bold" panose="00000800000000000000" pitchFamily="2" charset="0"/>
              </a:rPr>
              <a:t> </a:t>
            </a:r>
            <a:r>
              <a:rPr lang="en-US" sz="3500" b="0" i="0">
                <a:solidFill>
                  <a:schemeClr val="bg1"/>
                </a:solidFill>
                <a:effectLst/>
                <a:latin typeface="Montserrat Bold" panose="00000800000000000000" pitchFamily="2" charset="0"/>
              </a:rPr>
              <a:t>COMPANY</a:t>
            </a:r>
          </a:p>
          <a:p>
            <a:pPr algn="ctr"/>
            <a:r>
              <a:rPr lang="en-US" sz="3500" b="0" i="0">
                <a:solidFill>
                  <a:schemeClr val="bg1"/>
                </a:solidFill>
                <a:effectLst/>
                <a:latin typeface="Montserrat Bold" panose="00000800000000000000" pitchFamily="2" charset="0"/>
              </a:rPr>
              <a:t> PROFILE</a:t>
            </a:r>
            <a:endParaRPr lang="en-US" sz="3500">
              <a:solidFill>
                <a:schemeClr val="bg1"/>
              </a:solidFill>
              <a:latin typeface="Montserrat Bold" panose="00000800000000000000" pitchFamily="2" charset="0"/>
            </a:endParaRPr>
          </a:p>
        </p:txBody>
      </p:sp>
      <p:sp>
        <p:nvSpPr>
          <p:cNvPr id="17" name="Content Placeholder 7">
            <a:extLst>
              <a:ext uri="{FF2B5EF4-FFF2-40B4-BE49-F238E27FC236}">
                <a16:creationId xmlns:a16="http://schemas.microsoft.com/office/drawing/2014/main" id="{A2FFF615-94A6-4ED3-B9A2-B2F189C5F934}"/>
              </a:ext>
            </a:extLst>
          </p:cNvPr>
          <p:cNvSpPr txBox="1">
            <a:spLocks/>
          </p:cNvSpPr>
          <p:nvPr/>
        </p:nvSpPr>
        <p:spPr>
          <a:xfrm>
            <a:off x="3188737" y="4795252"/>
            <a:ext cx="1452562" cy="165050"/>
          </a:xfrm>
          <a:prstGeom prst="rect">
            <a:avLst/>
          </a:prstGeom>
        </p:spPr>
        <p:txBody>
          <a:bodyPr vert="horz" lIns="0" tIns="0" rIns="0" bIns="0" rtlCol="0" anchor="ct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800">
                <a:solidFill>
                  <a:srgbClr val="FFFFFF"/>
                </a:solidFill>
                <a:latin typeface="Montserrat Medium" panose="00000600000000000000" pitchFamily="2" charset="0"/>
              </a:rPr>
              <a:t>2025 RIKKEISOFT CORP.</a:t>
            </a:r>
          </a:p>
        </p:txBody>
      </p:sp>
    </p:spTree>
    <p:extLst>
      <p:ext uri="{BB962C8B-B14F-4D97-AF65-F5344CB8AC3E}">
        <p14:creationId xmlns:p14="http://schemas.microsoft.com/office/powerpoint/2010/main" val="4190882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17" name="Google Shape;3810;p29">
            <a:extLst>
              <a:ext uri="{FF2B5EF4-FFF2-40B4-BE49-F238E27FC236}">
                <a16:creationId xmlns:a16="http://schemas.microsoft.com/office/drawing/2014/main" id="{F25B8832-264C-40AB-A9C6-CE92A23A0F8F}"/>
              </a:ext>
            </a:extLst>
          </p:cNvPr>
          <p:cNvSpPr/>
          <p:nvPr/>
        </p:nvSpPr>
        <p:spPr>
          <a:xfrm>
            <a:off x="364350" y="3561600"/>
            <a:ext cx="8415300" cy="1581900"/>
          </a:xfrm>
          <a:prstGeom prst="rect">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8" name="Google Shape;3803;p29">
            <a:extLst>
              <a:ext uri="{FF2B5EF4-FFF2-40B4-BE49-F238E27FC236}">
                <a16:creationId xmlns:a16="http://schemas.microsoft.com/office/drawing/2014/main" id="{9B005286-5298-4A8D-A678-89DD1C7DBC0E}"/>
              </a:ext>
            </a:extLst>
          </p:cNvPr>
          <p:cNvSpPr txBox="1"/>
          <p:nvPr/>
        </p:nvSpPr>
        <p:spPr>
          <a:xfrm>
            <a:off x="571500" y="799950"/>
            <a:ext cx="18288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Overview</a:t>
            </a:r>
            <a:endParaRPr sz="1800" b="1" i="0" u="none" strike="noStrike" cap="none">
              <a:solidFill>
                <a:schemeClr val="dk1"/>
              </a:solidFill>
              <a:latin typeface="Montserrat"/>
              <a:ea typeface="Montserrat"/>
              <a:cs typeface="Montserrat"/>
              <a:sym typeface="Montserrat"/>
            </a:endParaRPr>
          </a:p>
        </p:txBody>
      </p:sp>
      <p:sp>
        <p:nvSpPr>
          <p:cNvPr id="19" name="Google Shape;3804;p29">
            <a:extLst>
              <a:ext uri="{FF2B5EF4-FFF2-40B4-BE49-F238E27FC236}">
                <a16:creationId xmlns:a16="http://schemas.microsoft.com/office/drawing/2014/main" id="{C2E8A840-A20F-4ACC-B7CE-BA0FB5F6D4BF}"/>
              </a:ext>
            </a:extLst>
          </p:cNvPr>
          <p:cNvSpPr txBox="1"/>
          <p:nvPr/>
        </p:nvSpPr>
        <p:spPr>
          <a:xfrm>
            <a:off x="2628900" y="799950"/>
            <a:ext cx="5936100" cy="4065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chemeClr val="accent6"/>
                </a:solidFill>
                <a:latin typeface="Montserrat Medium"/>
                <a:ea typeface="Montserrat Medium"/>
                <a:cs typeface="Montserrat Medium"/>
                <a:sym typeface="Montserrat Medium"/>
              </a:rPr>
              <a:t>Rikkeisoft provides software engineering services and enterprise application solutions in multiple industries. With over 10 years of experience in information technology, Rikkeisoft is committed to service quality, providing flexible working models tailored to customer needs.</a:t>
            </a:r>
            <a:endParaRPr sz="800" i="0" u="none" strike="noStrike" cap="none">
              <a:solidFill>
                <a:schemeClr val="accent6"/>
              </a:solidFill>
              <a:latin typeface="Montserrat Medium"/>
              <a:ea typeface="Montserrat Medium"/>
              <a:cs typeface="Montserrat Medium"/>
              <a:sym typeface="Montserrat Medium"/>
            </a:endParaRPr>
          </a:p>
        </p:txBody>
      </p:sp>
      <p:sp>
        <p:nvSpPr>
          <p:cNvPr id="20" name="Google Shape;3805;p29">
            <a:extLst>
              <a:ext uri="{FF2B5EF4-FFF2-40B4-BE49-F238E27FC236}">
                <a16:creationId xmlns:a16="http://schemas.microsoft.com/office/drawing/2014/main" id="{AAF81CF1-1C78-4626-8523-38EB7332394F}"/>
              </a:ext>
            </a:extLst>
          </p:cNvPr>
          <p:cNvSpPr txBox="1"/>
          <p:nvPr/>
        </p:nvSpPr>
        <p:spPr>
          <a:xfrm>
            <a:off x="571500" y="1598025"/>
            <a:ext cx="25146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IT SERVICES </a:t>
            </a:r>
            <a:endParaRPr sz="1000" b="1" i="0" u="none" strike="noStrike" cap="none">
              <a:solidFill>
                <a:srgbClr val="BC2228"/>
              </a:solidFill>
              <a:latin typeface="Montserrat"/>
              <a:ea typeface="Montserrat"/>
              <a:cs typeface="Montserrat"/>
              <a:sym typeface="Montserrat"/>
            </a:endParaRPr>
          </a:p>
        </p:txBody>
      </p:sp>
      <p:sp>
        <p:nvSpPr>
          <p:cNvPr id="21" name="Google Shape;3806;p29">
            <a:extLst>
              <a:ext uri="{FF2B5EF4-FFF2-40B4-BE49-F238E27FC236}">
                <a16:creationId xmlns:a16="http://schemas.microsoft.com/office/drawing/2014/main" id="{DEC09D03-F071-4686-9864-5EC2D31D2AD4}"/>
              </a:ext>
            </a:extLst>
          </p:cNvPr>
          <p:cNvSpPr txBox="1"/>
          <p:nvPr/>
        </p:nvSpPr>
        <p:spPr>
          <a:xfrm>
            <a:off x="3390900" y="1598025"/>
            <a:ext cx="25146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DIGITAL SOLUTIONS </a:t>
            </a:r>
            <a:endParaRPr sz="1000" b="1" i="0" u="none" strike="noStrike" cap="none">
              <a:solidFill>
                <a:srgbClr val="BC2228"/>
              </a:solidFill>
              <a:latin typeface="Montserrat"/>
              <a:ea typeface="Montserrat"/>
              <a:cs typeface="Montserrat"/>
              <a:sym typeface="Montserrat"/>
            </a:endParaRPr>
          </a:p>
        </p:txBody>
      </p:sp>
      <p:sp>
        <p:nvSpPr>
          <p:cNvPr id="22" name="Google Shape;3807;p29">
            <a:extLst>
              <a:ext uri="{FF2B5EF4-FFF2-40B4-BE49-F238E27FC236}">
                <a16:creationId xmlns:a16="http://schemas.microsoft.com/office/drawing/2014/main" id="{4644EEC7-E87C-4BF0-9C9A-490371F210EF}"/>
              </a:ext>
            </a:extLst>
          </p:cNvPr>
          <p:cNvSpPr txBox="1"/>
          <p:nvPr/>
        </p:nvSpPr>
        <p:spPr>
          <a:xfrm>
            <a:off x="6065400" y="1598025"/>
            <a:ext cx="25071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WORKING MODELS</a:t>
            </a:r>
            <a:endParaRPr sz="1000" b="1" i="0" u="none" strike="noStrike" cap="none">
              <a:solidFill>
                <a:srgbClr val="BC2228"/>
              </a:solidFill>
              <a:latin typeface="Montserrat"/>
              <a:ea typeface="Montserrat"/>
              <a:cs typeface="Montserrat"/>
              <a:sym typeface="Montserrat"/>
            </a:endParaRPr>
          </a:p>
        </p:txBody>
      </p:sp>
      <p:sp>
        <p:nvSpPr>
          <p:cNvPr id="24" name="Google Shape;3808;p29">
            <a:extLst>
              <a:ext uri="{FF2B5EF4-FFF2-40B4-BE49-F238E27FC236}">
                <a16:creationId xmlns:a16="http://schemas.microsoft.com/office/drawing/2014/main" id="{3354DEDE-4A80-4BDE-8421-B6D92B6B5B78}"/>
              </a:ext>
            </a:extLst>
          </p:cNvPr>
          <p:cNvSpPr txBox="1"/>
          <p:nvPr/>
        </p:nvSpPr>
        <p:spPr>
          <a:xfrm>
            <a:off x="364350" y="1893816"/>
            <a:ext cx="2514600" cy="861900"/>
          </a:xfrm>
          <a:prstGeom prst="rect">
            <a:avLst/>
          </a:prstGeom>
          <a:noFill/>
          <a:ln>
            <a:noFill/>
          </a:ln>
        </p:spPr>
        <p:txBody>
          <a:bodyPr spcFirstLastPara="1" wrap="square" lIns="0" tIns="0" rIns="0" bIns="0" anchor="t" anchorCtr="0">
            <a:spAutoFit/>
          </a:bodyPr>
          <a:lstStyle/>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Enterprise Software Development</a:t>
            </a:r>
            <a:endParaRPr>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Mobile App Development  </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Managed Services</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Quality Assurance</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System Migration</a:t>
            </a:r>
            <a:endParaRPr sz="800" i="0" u="none" strike="noStrike" cap="none">
              <a:solidFill>
                <a:schemeClr val="accent6"/>
              </a:solidFill>
              <a:latin typeface="Montserrat Medium"/>
              <a:ea typeface="Montserrat Medium"/>
              <a:cs typeface="Montserrat Medium"/>
              <a:sym typeface="Montserrat Medium"/>
            </a:endParaRPr>
          </a:p>
        </p:txBody>
      </p:sp>
      <p:sp>
        <p:nvSpPr>
          <p:cNvPr id="25" name="Google Shape;3809;p29">
            <a:extLst>
              <a:ext uri="{FF2B5EF4-FFF2-40B4-BE49-F238E27FC236}">
                <a16:creationId xmlns:a16="http://schemas.microsoft.com/office/drawing/2014/main" id="{E76D8123-C9E6-475C-905C-A1B81307A698}"/>
              </a:ext>
            </a:extLst>
          </p:cNvPr>
          <p:cNvSpPr txBox="1"/>
          <p:nvPr/>
        </p:nvSpPr>
        <p:spPr>
          <a:xfrm>
            <a:off x="3159003" y="1893816"/>
            <a:ext cx="2514600" cy="1231500"/>
          </a:xfrm>
          <a:prstGeom prst="rect">
            <a:avLst/>
          </a:prstGeom>
          <a:noFill/>
          <a:ln>
            <a:noFill/>
          </a:ln>
        </p:spPr>
        <p:txBody>
          <a:bodyPr spcFirstLastPara="1" wrap="square" lIns="0" tIns="0" rIns="0" bIns="0" anchor="t" anchorCtr="0">
            <a:spAutoFit/>
          </a:bodyPr>
          <a:lstStyle/>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Cloud</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Artificial Intelligence </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Blockchain</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Data Analytics</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Low-code Service</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Salesforce </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SAP</a:t>
            </a:r>
            <a:endParaRPr sz="800" i="0" u="none" strike="noStrike" cap="none">
              <a:solidFill>
                <a:schemeClr val="accent6"/>
              </a:solidFill>
              <a:latin typeface="Montserrat Medium"/>
              <a:ea typeface="Montserrat Medium"/>
              <a:cs typeface="Montserrat Medium"/>
              <a:sym typeface="Montserrat Medium"/>
            </a:endParaRPr>
          </a:p>
        </p:txBody>
      </p:sp>
      <p:sp>
        <p:nvSpPr>
          <p:cNvPr id="26" name="Google Shape;3811;p29">
            <a:extLst>
              <a:ext uri="{FF2B5EF4-FFF2-40B4-BE49-F238E27FC236}">
                <a16:creationId xmlns:a16="http://schemas.microsoft.com/office/drawing/2014/main" id="{83D62BE2-1A75-4AEA-926C-56CA344C1758}"/>
              </a:ext>
            </a:extLst>
          </p:cNvPr>
          <p:cNvSpPr txBox="1"/>
          <p:nvPr/>
        </p:nvSpPr>
        <p:spPr>
          <a:xfrm>
            <a:off x="5819903" y="1893816"/>
            <a:ext cx="2507100" cy="307800"/>
          </a:xfrm>
          <a:prstGeom prst="rect">
            <a:avLst/>
          </a:prstGeom>
          <a:noFill/>
          <a:ln>
            <a:noFill/>
          </a:ln>
        </p:spPr>
        <p:txBody>
          <a:bodyPr spcFirstLastPara="1" wrap="square" lIns="0" tIns="0" rIns="0" bIns="0" anchor="t" anchorCtr="0">
            <a:spAutoFit/>
          </a:bodyPr>
          <a:lstStyle/>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Project-Based</a:t>
            </a:r>
            <a:endParaRPr sz="800" i="0" u="none" strike="noStrike" cap="none">
              <a:solidFill>
                <a:schemeClr val="accent6"/>
              </a:solidFill>
              <a:latin typeface="Montserrat Medium"/>
              <a:ea typeface="Montserrat Medium"/>
              <a:cs typeface="Montserrat Medium"/>
              <a:sym typeface="Montserrat Medium"/>
            </a:endParaRPr>
          </a:p>
          <a:p>
            <a:pPr marL="457200" marR="0" lvl="0" indent="-222250" algn="l" rtl="0">
              <a:lnSpc>
                <a:spcPct val="150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Offshore Development Center</a:t>
            </a:r>
            <a:endParaRPr sz="800" i="0" u="none" strike="noStrike" cap="none">
              <a:solidFill>
                <a:schemeClr val="accent6"/>
              </a:solidFill>
              <a:latin typeface="Montserrat Medium"/>
              <a:ea typeface="Montserrat Medium"/>
              <a:cs typeface="Montserrat Medium"/>
              <a:sym typeface="Montserrat Medium"/>
            </a:endParaRPr>
          </a:p>
        </p:txBody>
      </p:sp>
      <p:sp>
        <p:nvSpPr>
          <p:cNvPr id="27" name="Google Shape;3812;p29">
            <a:extLst>
              <a:ext uri="{FF2B5EF4-FFF2-40B4-BE49-F238E27FC236}">
                <a16:creationId xmlns:a16="http://schemas.microsoft.com/office/drawing/2014/main" id="{72F25FD2-244A-4B6C-8F10-1E5753E5435A}"/>
              </a:ext>
            </a:extLst>
          </p:cNvPr>
          <p:cNvSpPr txBox="1"/>
          <p:nvPr/>
        </p:nvSpPr>
        <p:spPr>
          <a:xfrm>
            <a:off x="2628900" y="3812533"/>
            <a:ext cx="38862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Montserrat"/>
                <a:ea typeface="Montserrat"/>
                <a:cs typeface="Montserrat"/>
                <a:sym typeface="Montserrat"/>
              </a:rPr>
              <a:t>INDUSTRIES</a:t>
            </a:r>
            <a:endParaRPr sz="1400" b="1" i="0" u="none" strike="noStrike" cap="none">
              <a:solidFill>
                <a:schemeClr val="lt1"/>
              </a:solidFill>
              <a:latin typeface="Montserrat"/>
              <a:ea typeface="Montserrat"/>
              <a:cs typeface="Montserrat"/>
              <a:sym typeface="Montserrat"/>
            </a:endParaRPr>
          </a:p>
        </p:txBody>
      </p:sp>
      <p:sp>
        <p:nvSpPr>
          <p:cNvPr id="28" name="Google Shape;3813;p29">
            <a:extLst>
              <a:ext uri="{FF2B5EF4-FFF2-40B4-BE49-F238E27FC236}">
                <a16:creationId xmlns:a16="http://schemas.microsoft.com/office/drawing/2014/main" id="{6A1431BA-C673-4948-9FC5-64050E5882EE}"/>
              </a:ext>
            </a:extLst>
          </p:cNvPr>
          <p:cNvSpPr/>
          <p:nvPr/>
        </p:nvSpPr>
        <p:spPr>
          <a:xfrm>
            <a:off x="7920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3814;p29">
            <a:extLst>
              <a:ext uri="{FF2B5EF4-FFF2-40B4-BE49-F238E27FC236}">
                <a16:creationId xmlns:a16="http://schemas.microsoft.com/office/drawing/2014/main" id="{44B47AF6-462F-4A88-8681-A04C15689FF5}"/>
              </a:ext>
            </a:extLst>
          </p:cNvPr>
          <p:cNvSpPr/>
          <p:nvPr/>
        </p:nvSpPr>
        <p:spPr>
          <a:xfrm>
            <a:off x="18057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815;p29">
            <a:extLst>
              <a:ext uri="{FF2B5EF4-FFF2-40B4-BE49-F238E27FC236}">
                <a16:creationId xmlns:a16="http://schemas.microsoft.com/office/drawing/2014/main" id="{F7D2365D-6D47-4D06-9D90-506F65475CAF}"/>
              </a:ext>
            </a:extLst>
          </p:cNvPr>
          <p:cNvSpPr/>
          <p:nvPr/>
        </p:nvSpPr>
        <p:spPr>
          <a:xfrm>
            <a:off x="28194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816;p29">
            <a:extLst>
              <a:ext uri="{FF2B5EF4-FFF2-40B4-BE49-F238E27FC236}">
                <a16:creationId xmlns:a16="http://schemas.microsoft.com/office/drawing/2014/main" id="{C73AB153-7D15-46FE-BD16-0C99727B52C7}"/>
              </a:ext>
            </a:extLst>
          </p:cNvPr>
          <p:cNvSpPr/>
          <p:nvPr/>
        </p:nvSpPr>
        <p:spPr>
          <a:xfrm>
            <a:off x="38331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817;p29">
            <a:extLst>
              <a:ext uri="{FF2B5EF4-FFF2-40B4-BE49-F238E27FC236}">
                <a16:creationId xmlns:a16="http://schemas.microsoft.com/office/drawing/2014/main" id="{339F3B27-0B0E-4A03-876A-D1A5E2E4E222}"/>
              </a:ext>
            </a:extLst>
          </p:cNvPr>
          <p:cNvSpPr/>
          <p:nvPr/>
        </p:nvSpPr>
        <p:spPr>
          <a:xfrm>
            <a:off x="48468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818;p29">
            <a:extLst>
              <a:ext uri="{FF2B5EF4-FFF2-40B4-BE49-F238E27FC236}">
                <a16:creationId xmlns:a16="http://schemas.microsoft.com/office/drawing/2014/main" id="{53483197-065E-4A28-9B30-ED39092B5F5A}"/>
              </a:ext>
            </a:extLst>
          </p:cNvPr>
          <p:cNvSpPr/>
          <p:nvPr/>
        </p:nvSpPr>
        <p:spPr>
          <a:xfrm>
            <a:off x="58605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819;p29">
            <a:extLst>
              <a:ext uri="{FF2B5EF4-FFF2-40B4-BE49-F238E27FC236}">
                <a16:creationId xmlns:a16="http://schemas.microsoft.com/office/drawing/2014/main" id="{43BAA061-994F-437C-A1BF-65CC12264B70}"/>
              </a:ext>
            </a:extLst>
          </p:cNvPr>
          <p:cNvSpPr/>
          <p:nvPr/>
        </p:nvSpPr>
        <p:spPr>
          <a:xfrm>
            <a:off x="6874213"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820;p29">
            <a:extLst>
              <a:ext uri="{FF2B5EF4-FFF2-40B4-BE49-F238E27FC236}">
                <a16:creationId xmlns:a16="http://schemas.microsoft.com/office/drawing/2014/main" id="{AB67DC63-6FDE-4091-8775-2EC3AD5910F7}"/>
              </a:ext>
            </a:extLst>
          </p:cNvPr>
          <p:cNvSpPr txBox="1"/>
          <p:nvPr/>
        </p:nvSpPr>
        <p:spPr>
          <a:xfrm>
            <a:off x="630913" y="4739950"/>
            <a:ext cx="8694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600" b="1" i="0" u="none" strike="noStrike" cap="none">
                <a:solidFill>
                  <a:schemeClr val="lt1"/>
                </a:solidFill>
                <a:latin typeface="Montserrat"/>
                <a:ea typeface="Montserrat"/>
                <a:cs typeface="Montserrat"/>
                <a:sym typeface="Montserrat"/>
              </a:rPr>
              <a:t>Retail &amp; eCommerce</a:t>
            </a:r>
            <a:endParaRPr sz="600" b="1" i="0" u="none" strike="noStrike" cap="none">
              <a:solidFill>
                <a:schemeClr val="lt1"/>
              </a:solidFill>
              <a:latin typeface="Montserrat"/>
              <a:ea typeface="Montserrat"/>
              <a:cs typeface="Montserrat"/>
              <a:sym typeface="Montserrat"/>
            </a:endParaRPr>
          </a:p>
        </p:txBody>
      </p:sp>
      <p:sp>
        <p:nvSpPr>
          <p:cNvPr id="36" name="Google Shape;3821;p29">
            <a:extLst>
              <a:ext uri="{FF2B5EF4-FFF2-40B4-BE49-F238E27FC236}">
                <a16:creationId xmlns:a16="http://schemas.microsoft.com/office/drawing/2014/main" id="{B4728AC8-F3B2-413C-A6A7-7830AFDAD413}"/>
              </a:ext>
            </a:extLst>
          </p:cNvPr>
          <p:cNvSpPr txBox="1"/>
          <p:nvPr/>
        </p:nvSpPr>
        <p:spPr>
          <a:xfrm>
            <a:off x="1727838" y="4739950"/>
            <a:ext cx="702900" cy="1986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Media &amp;  Entertainment</a:t>
            </a:r>
            <a:endParaRPr sz="600" b="1" i="0" u="none" strike="noStrike" cap="none">
              <a:solidFill>
                <a:schemeClr val="lt1"/>
              </a:solidFill>
              <a:latin typeface="Montserrat"/>
              <a:ea typeface="Montserrat"/>
              <a:cs typeface="Montserrat"/>
              <a:sym typeface="Montserrat"/>
            </a:endParaRPr>
          </a:p>
        </p:txBody>
      </p:sp>
      <p:sp>
        <p:nvSpPr>
          <p:cNvPr id="37" name="Google Shape;3822;p29">
            <a:extLst>
              <a:ext uri="{FF2B5EF4-FFF2-40B4-BE49-F238E27FC236}">
                <a16:creationId xmlns:a16="http://schemas.microsoft.com/office/drawing/2014/main" id="{A0DE88E0-A35C-4F77-81AF-D2580E83059F}"/>
              </a:ext>
            </a:extLst>
          </p:cNvPr>
          <p:cNvSpPr txBox="1"/>
          <p:nvPr/>
        </p:nvSpPr>
        <p:spPr>
          <a:xfrm>
            <a:off x="2741563"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Finance</a:t>
            </a:r>
            <a:endParaRPr sz="600" b="1" i="0" u="none" strike="noStrike" cap="none">
              <a:solidFill>
                <a:schemeClr val="lt1"/>
              </a:solidFill>
              <a:latin typeface="Montserrat"/>
              <a:ea typeface="Montserrat"/>
              <a:cs typeface="Montserrat"/>
              <a:sym typeface="Montserrat"/>
            </a:endParaRPr>
          </a:p>
        </p:txBody>
      </p:sp>
      <p:sp>
        <p:nvSpPr>
          <p:cNvPr id="38" name="Google Shape;3823;p29">
            <a:extLst>
              <a:ext uri="{FF2B5EF4-FFF2-40B4-BE49-F238E27FC236}">
                <a16:creationId xmlns:a16="http://schemas.microsoft.com/office/drawing/2014/main" id="{D9A02AE6-3182-4C38-905A-B1507512AC13}"/>
              </a:ext>
            </a:extLst>
          </p:cNvPr>
          <p:cNvSpPr txBox="1"/>
          <p:nvPr/>
        </p:nvSpPr>
        <p:spPr>
          <a:xfrm>
            <a:off x="3755288"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600" b="1" i="0" u="none" strike="noStrike" cap="none">
                <a:solidFill>
                  <a:schemeClr val="lt1"/>
                </a:solidFill>
                <a:latin typeface="Montserrat"/>
                <a:ea typeface="Montserrat"/>
                <a:cs typeface="Montserrat"/>
                <a:sym typeface="Montserrat"/>
              </a:rPr>
              <a:t>Manufacturing</a:t>
            </a:r>
            <a:endParaRPr sz="600" b="1" i="0" u="none" strike="noStrike" cap="none">
              <a:solidFill>
                <a:schemeClr val="lt1"/>
              </a:solidFill>
              <a:latin typeface="Montserrat"/>
              <a:ea typeface="Montserrat"/>
              <a:cs typeface="Montserrat"/>
              <a:sym typeface="Montserrat"/>
            </a:endParaRPr>
          </a:p>
        </p:txBody>
      </p:sp>
      <p:sp>
        <p:nvSpPr>
          <p:cNvPr id="39" name="Google Shape;3824;p29">
            <a:extLst>
              <a:ext uri="{FF2B5EF4-FFF2-40B4-BE49-F238E27FC236}">
                <a16:creationId xmlns:a16="http://schemas.microsoft.com/office/drawing/2014/main" id="{3037A9FA-9E6A-42D6-AC99-9C3954596072}"/>
              </a:ext>
            </a:extLst>
          </p:cNvPr>
          <p:cNvSpPr txBox="1"/>
          <p:nvPr/>
        </p:nvSpPr>
        <p:spPr>
          <a:xfrm>
            <a:off x="4769013"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Logistics</a:t>
            </a:r>
            <a:endParaRPr sz="600" b="1" i="0" u="none" strike="noStrike" cap="none">
              <a:solidFill>
                <a:schemeClr val="lt1"/>
              </a:solidFill>
              <a:latin typeface="Montserrat"/>
              <a:ea typeface="Montserrat"/>
              <a:cs typeface="Montserrat"/>
              <a:sym typeface="Montserrat"/>
            </a:endParaRPr>
          </a:p>
        </p:txBody>
      </p:sp>
      <p:sp>
        <p:nvSpPr>
          <p:cNvPr id="40" name="Google Shape;3825;p29">
            <a:extLst>
              <a:ext uri="{FF2B5EF4-FFF2-40B4-BE49-F238E27FC236}">
                <a16:creationId xmlns:a16="http://schemas.microsoft.com/office/drawing/2014/main" id="{14784476-9B47-4F10-9E5A-45FB139F646F}"/>
              </a:ext>
            </a:extLst>
          </p:cNvPr>
          <p:cNvSpPr txBox="1"/>
          <p:nvPr/>
        </p:nvSpPr>
        <p:spPr>
          <a:xfrm>
            <a:off x="5782738"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Transportation</a:t>
            </a:r>
            <a:endParaRPr sz="600" b="1" i="0" u="none" strike="noStrike" cap="none">
              <a:solidFill>
                <a:schemeClr val="lt1"/>
              </a:solidFill>
              <a:latin typeface="Montserrat"/>
              <a:ea typeface="Montserrat"/>
              <a:cs typeface="Montserrat"/>
              <a:sym typeface="Montserrat"/>
            </a:endParaRPr>
          </a:p>
        </p:txBody>
      </p:sp>
      <p:sp>
        <p:nvSpPr>
          <p:cNvPr id="41" name="Google Shape;3826;p29">
            <a:extLst>
              <a:ext uri="{FF2B5EF4-FFF2-40B4-BE49-F238E27FC236}">
                <a16:creationId xmlns:a16="http://schemas.microsoft.com/office/drawing/2014/main" id="{C6E96CD7-A4B6-4FD6-920D-D2C079DD432E}"/>
              </a:ext>
            </a:extLst>
          </p:cNvPr>
          <p:cNvSpPr txBox="1"/>
          <p:nvPr/>
        </p:nvSpPr>
        <p:spPr>
          <a:xfrm>
            <a:off x="6796463"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Automotive</a:t>
            </a:r>
            <a:endParaRPr sz="600" b="1" i="0" u="none" strike="noStrike" cap="none">
              <a:solidFill>
                <a:schemeClr val="lt1"/>
              </a:solidFill>
              <a:latin typeface="Montserrat"/>
              <a:ea typeface="Montserrat"/>
              <a:cs typeface="Montserrat"/>
              <a:sym typeface="Montserrat"/>
            </a:endParaRPr>
          </a:p>
        </p:txBody>
      </p:sp>
      <p:sp>
        <p:nvSpPr>
          <p:cNvPr id="42" name="Google Shape;3827;p29">
            <a:extLst>
              <a:ext uri="{FF2B5EF4-FFF2-40B4-BE49-F238E27FC236}">
                <a16:creationId xmlns:a16="http://schemas.microsoft.com/office/drawing/2014/main" id="{478B2F7F-C7F7-4836-97F5-CD34CFD514FD}"/>
              </a:ext>
            </a:extLst>
          </p:cNvPr>
          <p:cNvSpPr/>
          <p:nvPr/>
        </p:nvSpPr>
        <p:spPr>
          <a:xfrm>
            <a:off x="7888038" y="4137962"/>
            <a:ext cx="547200" cy="547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828;p29">
            <a:extLst>
              <a:ext uri="{FF2B5EF4-FFF2-40B4-BE49-F238E27FC236}">
                <a16:creationId xmlns:a16="http://schemas.microsoft.com/office/drawing/2014/main" id="{C18C732C-D868-4AB7-830D-702E5A590007}"/>
              </a:ext>
            </a:extLst>
          </p:cNvPr>
          <p:cNvSpPr txBox="1"/>
          <p:nvPr/>
        </p:nvSpPr>
        <p:spPr>
          <a:xfrm>
            <a:off x="7810188" y="4739950"/>
            <a:ext cx="702900" cy="92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00"/>
              <a:buFont typeface="Arial"/>
              <a:buNone/>
            </a:pPr>
            <a:r>
              <a:rPr lang="en" sz="600" b="1" i="0" u="none" strike="noStrike" cap="none">
                <a:solidFill>
                  <a:schemeClr val="lt1"/>
                </a:solidFill>
                <a:latin typeface="Montserrat"/>
                <a:ea typeface="Montserrat"/>
                <a:cs typeface="Montserrat"/>
                <a:sym typeface="Montserrat"/>
              </a:rPr>
              <a:t>Healthcare</a:t>
            </a:r>
            <a:endParaRPr sz="600" b="1" i="0" u="none" strike="noStrike" cap="none">
              <a:solidFill>
                <a:schemeClr val="lt1"/>
              </a:solidFill>
              <a:latin typeface="Montserrat"/>
              <a:ea typeface="Montserrat"/>
              <a:cs typeface="Montserrat"/>
              <a:sym typeface="Montserrat"/>
            </a:endParaRPr>
          </a:p>
        </p:txBody>
      </p:sp>
      <p:pic>
        <p:nvPicPr>
          <p:cNvPr id="44" name="Google Shape;3829;p29">
            <a:extLst>
              <a:ext uri="{FF2B5EF4-FFF2-40B4-BE49-F238E27FC236}">
                <a16:creationId xmlns:a16="http://schemas.microsoft.com/office/drawing/2014/main" id="{F2647EA1-BFB2-4555-8764-675AE7FD3BF7}"/>
              </a:ext>
            </a:extLst>
          </p:cNvPr>
          <p:cNvPicPr preferRelativeResize="0"/>
          <p:nvPr/>
        </p:nvPicPr>
        <p:blipFill rotWithShape="1">
          <a:blip r:embed="rId2">
            <a:alphaModFix/>
          </a:blip>
          <a:srcRect/>
          <a:stretch/>
        </p:blipFill>
        <p:spPr>
          <a:xfrm>
            <a:off x="933924" y="4284429"/>
            <a:ext cx="263400" cy="263400"/>
          </a:xfrm>
          <a:prstGeom prst="rect">
            <a:avLst/>
          </a:prstGeom>
          <a:noFill/>
          <a:ln>
            <a:noFill/>
          </a:ln>
        </p:spPr>
      </p:pic>
      <p:pic>
        <p:nvPicPr>
          <p:cNvPr id="45" name="Google Shape;3830;p29">
            <a:extLst>
              <a:ext uri="{FF2B5EF4-FFF2-40B4-BE49-F238E27FC236}">
                <a16:creationId xmlns:a16="http://schemas.microsoft.com/office/drawing/2014/main" id="{DB9780FD-019B-4422-930B-69F6E46D7640}"/>
              </a:ext>
            </a:extLst>
          </p:cNvPr>
          <p:cNvPicPr preferRelativeResize="0"/>
          <p:nvPr/>
        </p:nvPicPr>
        <p:blipFill rotWithShape="1">
          <a:blip r:embed="rId3">
            <a:alphaModFix/>
          </a:blip>
          <a:srcRect/>
          <a:stretch/>
        </p:blipFill>
        <p:spPr>
          <a:xfrm>
            <a:off x="1947618" y="4279853"/>
            <a:ext cx="263400" cy="263400"/>
          </a:xfrm>
          <a:prstGeom prst="rect">
            <a:avLst/>
          </a:prstGeom>
          <a:noFill/>
          <a:ln>
            <a:noFill/>
          </a:ln>
        </p:spPr>
      </p:pic>
      <p:pic>
        <p:nvPicPr>
          <p:cNvPr id="46" name="Google Shape;3831;p29">
            <a:extLst>
              <a:ext uri="{FF2B5EF4-FFF2-40B4-BE49-F238E27FC236}">
                <a16:creationId xmlns:a16="http://schemas.microsoft.com/office/drawing/2014/main" id="{53DADA49-85D3-45FC-BB26-A19E04BF834F}"/>
              </a:ext>
            </a:extLst>
          </p:cNvPr>
          <p:cNvPicPr preferRelativeResize="0"/>
          <p:nvPr/>
        </p:nvPicPr>
        <p:blipFill rotWithShape="1">
          <a:blip r:embed="rId4">
            <a:alphaModFix/>
          </a:blip>
          <a:srcRect/>
          <a:stretch/>
        </p:blipFill>
        <p:spPr>
          <a:xfrm>
            <a:off x="2961322" y="4279834"/>
            <a:ext cx="263400" cy="263450"/>
          </a:xfrm>
          <a:prstGeom prst="rect">
            <a:avLst/>
          </a:prstGeom>
          <a:noFill/>
          <a:ln>
            <a:noFill/>
          </a:ln>
        </p:spPr>
      </p:pic>
      <p:pic>
        <p:nvPicPr>
          <p:cNvPr id="47" name="Google Shape;3832;p29">
            <a:extLst>
              <a:ext uri="{FF2B5EF4-FFF2-40B4-BE49-F238E27FC236}">
                <a16:creationId xmlns:a16="http://schemas.microsoft.com/office/drawing/2014/main" id="{FD140F9E-4DF0-4738-AE29-19C229F0082B}"/>
              </a:ext>
            </a:extLst>
          </p:cNvPr>
          <p:cNvPicPr preferRelativeResize="0"/>
          <p:nvPr/>
        </p:nvPicPr>
        <p:blipFill rotWithShape="1">
          <a:blip r:embed="rId5">
            <a:alphaModFix/>
          </a:blip>
          <a:srcRect/>
          <a:stretch/>
        </p:blipFill>
        <p:spPr>
          <a:xfrm>
            <a:off x="3951480" y="4260863"/>
            <a:ext cx="310525" cy="310525"/>
          </a:xfrm>
          <a:prstGeom prst="rect">
            <a:avLst/>
          </a:prstGeom>
          <a:noFill/>
          <a:ln>
            <a:noFill/>
          </a:ln>
        </p:spPr>
      </p:pic>
      <p:pic>
        <p:nvPicPr>
          <p:cNvPr id="48" name="Google Shape;3833;p29">
            <a:extLst>
              <a:ext uri="{FF2B5EF4-FFF2-40B4-BE49-F238E27FC236}">
                <a16:creationId xmlns:a16="http://schemas.microsoft.com/office/drawing/2014/main" id="{3430D582-29C7-4619-B6AE-4896246FF312}"/>
              </a:ext>
            </a:extLst>
          </p:cNvPr>
          <p:cNvPicPr preferRelativeResize="0"/>
          <p:nvPr/>
        </p:nvPicPr>
        <p:blipFill rotWithShape="1">
          <a:blip r:embed="rId6">
            <a:alphaModFix/>
          </a:blip>
          <a:srcRect/>
          <a:stretch/>
        </p:blipFill>
        <p:spPr>
          <a:xfrm>
            <a:off x="4988737" y="4284467"/>
            <a:ext cx="263400" cy="263348"/>
          </a:xfrm>
          <a:prstGeom prst="rect">
            <a:avLst/>
          </a:prstGeom>
          <a:noFill/>
          <a:ln>
            <a:noFill/>
          </a:ln>
        </p:spPr>
      </p:pic>
      <p:pic>
        <p:nvPicPr>
          <p:cNvPr id="49" name="Google Shape;3834;p29">
            <a:extLst>
              <a:ext uri="{FF2B5EF4-FFF2-40B4-BE49-F238E27FC236}">
                <a16:creationId xmlns:a16="http://schemas.microsoft.com/office/drawing/2014/main" id="{8D8D592C-B3AB-4282-B393-D259824E5ABC}"/>
              </a:ext>
            </a:extLst>
          </p:cNvPr>
          <p:cNvPicPr preferRelativeResize="0"/>
          <p:nvPr/>
        </p:nvPicPr>
        <p:blipFill rotWithShape="1">
          <a:blip r:embed="rId7">
            <a:alphaModFix/>
          </a:blip>
          <a:srcRect/>
          <a:stretch/>
        </p:blipFill>
        <p:spPr>
          <a:xfrm>
            <a:off x="7016183" y="4284426"/>
            <a:ext cx="263400" cy="263400"/>
          </a:xfrm>
          <a:prstGeom prst="rect">
            <a:avLst/>
          </a:prstGeom>
          <a:noFill/>
          <a:ln>
            <a:noFill/>
          </a:ln>
        </p:spPr>
      </p:pic>
      <p:pic>
        <p:nvPicPr>
          <p:cNvPr id="50" name="Google Shape;3835;p29">
            <a:extLst>
              <a:ext uri="{FF2B5EF4-FFF2-40B4-BE49-F238E27FC236}">
                <a16:creationId xmlns:a16="http://schemas.microsoft.com/office/drawing/2014/main" id="{2004BCD9-ADF8-409A-91CA-4CEDAF756661}"/>
              </a:ext>
            </a:extLst>
          </p:cNvPr>
          <p:cNvPicPr preferRelativeResize="0"/>
          <p:nvPr/>
        </p:nvPicPr>
        <p:blipFill rotWithShape="1">
          <a:blip r:embed="rId8">
            <a:alphaModFix/>
          </a:blip>
          <a:srcRect/>
          <a:stretch/>
        </p:blipFill>
        <p:spPr>
          <a:xfrm>
            <a:off x="6015026" y="4292452"/>
            <a:ext cx="238200" cy="238200"/>
          </a:xfrm>
          <a:prstGeom prst="rect">
            <a:avLst/>
          </a:prstGeom>
          <a:noFill/>
          <a:ln>
            <a:noFill/>
          </a:ln>
        </p:spPr>
      </p:pic>
      <p:pic>
        <p:nvPicPr>
          <p:cNvPr id="51" name="Google Shape;3836;p29">
            <a:extLst>
              <a:ext uri="{FF2B5EF4-FFF2-40B4-BE49-F238E27FC236}">
                <a16:creationId xmlns:a16="http://schemas.microsoft.com/office/drawing/2014/main" id="{EBB5C1A6-98CF-4382-BE1F-87E89E89DC1B}"/>
              </a:ext>
            </a:extLst>
          </p:cNvPr>
          <p:cNvPicPr preferRelativeResize="0"/>
          <p:nvPr/>
        </p:nvPicPr>
        <p:blipFill rotWithShape="1">
          <a:blip r:embed="rId9">
            <a:alphaModFix/>
          </a:blip>
          <a:srcRect/>
          <a:stretch/>
        </p:blipFill>
        <p:spPr>
          <a:xfrm>
            <a:off x="8042429" y="4292450"/>
            <a:ext cx="238200" cy="238200"/>
          </a:xfrm>
          <a:prstGeom prst="rect">
            <a:avLst/>
          </a:prstGeom>
          <a:noFill/>
          <a:ln>
            <a:noFill/>
          </a:ln>
        </p:spPr>
      </p:pic>
    </p:spTree>
    <p:extLst>
      <p:ext uri="{BB962C8B-B14F-4D97-AF65-F5344CB8AC3E}">
        <p14:creationId xmlns:p14="http://schemas.microsoft.com/office/powerpoint/2010/main" val="166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pic>
        <p:nvPicPr>
          <p:cNvPr id="52" name="Google Shape;3843;p30">
            <a:extLst>
              <a:ext uri="{FF2B5EF4-FFF2-40B4-BE49-F238E27FC236}">
                <a16:creationId xmlns:a16="http://schemas.microsoft.com/office/drawing/2014/main" id="{DDB0E03C-4FAE-4B6D-A140-439B36E7EEA9}"/>
              </a:ext>
            </a:extLst>
          </p:cNvPr>
          <p:cNvPicPr preferRelativeResize="0"/>
          <p:nvPr/>
        </p:nvPicPr>
        <p:blipFill rotWithShape="1">
          <a:blip r:embed="rId2">
            <a:alphaModFix/>
          </a:blip>
          <a:srcRect t="36821" b="30087"/>
          <a:stretch/>
        </p:blipFill>
        <p:spPr>
          <a:xfrm>
            <a:off x="3314700" y="2971800"/>
            <a:ext cx="5250200" cy="2171701"/>
          </a:xfrm>
          <a:prstGeom prst="rect">
            <a:avLst/>
          </a:prstGeom>
          <a:noFill/>
          <a:ln>
            <a:noFill/>
          </a:ln>
        </p:spPr>
      </p:pic>
      <p:sp>
        <p:nvSpPr>
          <p:cNvPr id="53" name="Google Shape;3844;p30">
            <a:extLst>
              <a:ext uri="{FF2B5EF4-FFF2-40B4-BE49-F238E27FC236}">
                <a16:creationId xmlns:a16="http://schemas.microsoft.com/office/drawing/2014/main" id="{8227266D-DDDD-45A6-9AA6-91EE47729AD7}"/>
              </a:ext>
            </a:extLst>
          </p:cNvPr>
          <p:cNvSpPr/>
          <p:nvPr/>
        </p:nvSpPr>
        <p:spPr>
          <a:xfrm>
            <a:off x="571500" y="223002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Managed Service</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54" name="Google Shape;3845;p30">
            <a:extLst>
              <a:ext uri="{FF2B5EF4-FFF2-40B4-BE49-F238E27FC236}">
                <a16:creationId xmlns:a16="http://schemas.microsoft.com/office/drawing/2014/main" id="{B827CAFC-5C42-4C5A-9F8C-84131AB913AF}"/>
              </a:ext>
            </a:extLst>
          </p:cNvPr>
          <p:cNvSpPr/>
          <p:nvPr/>
        </p:nvSpPr>
        <p:spPr>
          <a:xfrm>
            <a:off x="571500" y="25815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Quality Assurance</a:t>
            </a:r>
            <a:endParaRPr sz="800">
              <a:solidFill>
                <a:schemeClr val="tx2">
                  <a:lumMod val="75000"/>
                </a:schemeClr>
              </a:solidFill>
              <a:latin typeface="Montserrat Medium"/>
              <a:ea typeface="Montserrat Medium"/>
              <a:cs typeface="Montserrat Medium"/>
              <a:sym typeface="Montserrat Medium"/>
            </a:endParaRPr>
          </a:p>
        </p:txBody>
      </p:sp>
      <p:sp>
        <p:nvSpPr>
          <p:cNvPr id="55" name="Google Shape;3846;p30">
            <a:extLst>
              <a:ext uri="{FF2B5EF4-FFF2-40B4-BE49-F238E27FC236}">
                <a16:creationId xmlns:a16="http://schemas.microsoft.com/office/drawing/2014/main" id="{3D5B09EE-49D7-488D-987A-5B7B708E39DB}"/>
              </a:ext>
            </a:extLst>
          </p:cNvPr>
          <p:cNvSpPr/>
          <p:nvPr/>
        </p:nvSpPr>
        <p:spPr>
          <a:xfrm>
            <a:off x="571500" y="18676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Mobile App Development</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56" name="Google Shape;3847;p30">
            <a:extLst>
              <a:ext uri="{FF2B5EF4-FFF2-40B4-BE49-F238E27FC236}">
                <a16:creationId xmlns:a16="http://schemas.microsoft.com/office/drawing/2014/main" id="{FFD71CCD-B5CC-4830-A0A7-5C4F248E18D2}"/>
              </a:ext>
            </a:extLst>
          </p:cNvPr>
          <p:cNvSpPr/>
          <p:nvPr/>
        </p:nvSpPr>
        <p:spPr>
          <a:xfrm>
            <a:off x="571500" y="1457700"/>
            <a:ext cx="2113500" cy="277200"/>
          </a:xfrm>
          <a:prstGeom prst="roundRect">
            <a:avLst>
              <a:gd name="adj" fmla="val 13349"/>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1">
                <a:latin typeface="Montserrat"/>
                <a:ea typeface="Montserrat"/>
                <a:cs typeface="Montserrat"/>
                <a:sym typeface="Montserrat"/>
              </a:rPr>
              <a:t>Enterprise </a:t>
            </a:r>
            <a:r>
              <a:rPr lang="en" sz="800" b="1" i="0" u="none" strike="noStrike" cap="none">
                <a:solidFill>
                  <a:srgbClr val="000000"/>
                </a:solidFill>
                <a:latin typeface="Montserrat"/>
                <a:ea typeface="Montserrat"/>
                <a:cs typeface="Montserrat"/>
                <a:sym typeface="Montserrat"/>
              </a:rPr>
              <a:t>Software Development</a:t>
            </a:r>
            <a:endParaRPr sz="800" b="1" i="0" u="none" strike="noStrike" cap="none">
              <a:solidFill>
                <a:srgbClr val="000000"/>
              </a:solidFill>
              <a:latin typeface="Montserrat"/>
              <a:ea typeface="Montserrat"/>
              <a:cs typeface="Montserrat"/>
              <a:sym typeface="Montserrat"/>
            </a:endParaRPr>
          </a:p>
        </p:txBody>
      </p:sp>
      <p:sp>
        <p:nvSpPr>
          <p:cNvPr id="57" name="Google Shape;3848;p30">
            <a:extLst>
              <a:ext uri="{FF2B5EF4-FFF2-40B4-BE49-F238E27FC236}">
                <a16:creationId xmlns:a16="http://schemas.microsoft.com/office/drawing/2014/main" id="{468A8937-A998-427F-8A07-EDD6B901E10C}"/>
              </a:ext>
            </a:extLst>
          </p:cNvPr>
          <p:cNvSpPr/>
          <p:nvPr/>
        </p:nvSpPr>
        <p:spPr>
          <a:xfrm>
            <a:off x="687275" y="1430040"/>
            <a:ext cx="203742" cy="55674"/>
          </a:xfrm>
          <a:prstGeom prst="flowChartTermina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3849;p30">
            <a:extLst>
              <a:ext uri="{FF2B5EF4-FFF2-40B4-BE49-F238E27FC236}">
                <a16:creationId xmlns:a16="http://schemas.microsoft.com/office/drawing/2014/main" id="{843CD9ED-9C51-4832-8E10-B93EAE113ABF}"/>
              </a:ext>
            </a:extLst>
          </p:cNvPr>
          <p:cNvSpPr txBox="1"/>
          <p:nvPr/>
        </p:nvSpPr>
        <p:spPr>
          <a:xfrm>
            <a:off x="571500" y="914400"/>
            <a:ext cx="2247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IT Services</a:t>
            </a:r>
            <a:endParaRPr sz="1800" b="1">
              <a:solidFill>
                <a:schemeClr val="dk1"/>
              </a:solidFill>
              <a:latin typeface="Montserrat"/>
              <a:ea typeface="Montserrat"/>
              <a:cs typeface="Montserrat"/>
              <a:sym typeface="Montserrat"/>
            </a:endParaRPr>
          </a:p>
        </p:txBody>
      </p:sp>
      <p:sp>
        <p:nvSpPr>
          <p:cNvPr id="59" name="Google Shape;3850;p30">
            <a:extLst>
              <a:ext uri="{FF2B5EF4-FFF2-40B4-BE49-F238E27FC236}">
                <a16:creationId xmlns:a16="http://schemas.microsoft.com/office/drawing/2014/main" id="{AE009DFA-58BE-449E-AA9B-D3C29F690AEA}"/>
              </a:ext>
            </a:extLst>
          </p:cNvPr>
          <p:cNvSpPr/>
          <p:nvPr/>
        </p:nvSpPr>
        <p:spPr>
          <a:xfrm>
            <a:off x="571500" y="293307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System Migration</a:t>
            </a:r>
            <a:endParaRPr sz="800">
              <a:solidFill>
                <a:schemeClr val="tx2">
                  <a:lumMod val="75000"/>
                </a:schemeClr>
              </a:solidFill>
              <a:latin typeface="Montserrat Medium"/>
              <a:ea typeface="Montserrat Medium"/>
              <a:cs typeface="Montserrat Medium"/>
              <a:sym typeface="Montserrat Medium"/>
            </a:endParaRPr>
          </a:p>
        </p:txBody>
      </p:sp>
      <p:sp>
        <p:nvSpPr>
          <p:cNvPr id="60" name="Google Shape;3841;p30">
            <a:extLst>
              <a:ext uri="{FF2B5EF4-FFF2-40B4-BE49-F238E27FC236}">
                <a16:creationId xmlns:a16="http://schemas.microsoft.com/office/drawing/2014/main" id="{12295599-610E-467E-A8CD-BBB48326CF3C}"/>
              </a:ext>
            </a:extLst>
          </p:cNvPr>
          <p:cNvSpPr txBox="1"/>
          <p:nvPr/>
        </p:nvSpPr>
        <p:spPr>
          <a:xfrm>
            <a:off x="3314700" y="1551800"/>
            <a:ext cx="4572000" cy="900759"/>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Our Services</a:t>
            </a:r>
            <a:endParaRPr sz="800" b="1" i="0" u="none" strike="noStrike" cap="none">
              <a:solidFill>
                <a:schemeClr val="accent6"/>
              </a:solidFill>
              <a:latin typeface="Montserrat"/>
              <a:ea typeface="Montserrat"/>
              <a:cs typeface="Montserrat"/>
              <a:sym typeface="Montserrat"/>
            </a:endParaRPr>
          </a:p>
          <a:p>
            <a:pPr marL="457200" marR="0" lvl="0" indent="-279400" algn="l" rtl="0">
              <a:lnSpc>
                <a:spcPct val="115000"/>
              </a:lnSpc>
              <a:spcBef>
                <a:spcPts val="40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Digital Transformation Consulting</a:t>
            </a:r>
            <a:endParaRPr>
              <a:solidFill>
                <a:schemeClr val="accent6"/>
              </a:solidFill>
              <a:latin typeface="Montserrat Medium"/>
              <a:ea typeface="Montserrat Medium"/>
              <a:cs typeface="Montserrat Medium"/>
              <a:sym typeface="Montserrat Medium"/>
            </a:endParaRPr>
          </a:p>
          <a:p>
            <a:pPr marL="457200" marR="0" lvl="0" indent="-279400" algn="l" rtl="0">
              <a:lnSpc>
                <a:spcPct val="115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Mobile Development</a:t>
            </a:r>
            <a:endParaRPr sz="800" i="0" u="none" strike="noStrike" cap="none">
              <a:solidFill>
                <a:schemeClr val="accent6"/>
              </a:solidFill>
              <a:latin typeface="Montserrat Medium"/>
              <a:ea typeface="Montserrat Medium"/>
              <a:cs typeface="Montserrat Medium"/>
              <a:sym typeface="Montserrat Medium"/>
            </a:endParaRPr>
          </a:p>
          <a:p>
            <a:pPr marL="457200" marR="0" lvl="0" indent="-279400" algn="l" rtl="0">
              <a:lnSpc>
                <a:spcPct val="115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Software and System Development</a:t>
            </a:r>
            <a:endParaRPr sz="800" i="0" u="none" strike="noStrike" cap="none">
              <a:solidFill>
                <a:schemeClr val="accent6"/>
              </a:solidFill>
              <a:latin typeface="Montserrat Medium"/>
              <a:ea typeface="Montserrat Medium"/>
              <a:cs typeface="Montserrat Medium"/>
              <a:sym typeface="Montserrat Medium"/>
            </a:endParaRPr>
          </a:p>
          <a:p>
            <a:pPr marL="457200" marR="0" lvl="0" indent="-279400" algn="l" rtl="0">
              <a:lnSpc>
                <a:spcPct val="115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Software Maintenance and Upgrade</a:t>
            </a:r>
            <a:endParaRPr sz="800" i="0" u="none" strike="noStrike" cap="none">
              <a:solidFill>
                <a:schemeClr val="accent6"/>
              </a:solidFill>
              <a:latin typeface="Montserrat Medium"/>
              <a:ea typeface="Montserrat Medium"/>
              <a:cs typeface="Montserrat Medium"/>
              <a:sym typeface="Montserrat Medium"/>
            </a:endParaRPr>
          </a:p>
          <a:p>
            <a:pPr marL="457200" marR="0" lvl="0" indent="-279400" algn="l" rtl="0">
              <a:lnSpc>
                <a:spcPct val="115000"/>
              </a:lnSpc>
              <a:spcBef>
                <a:spcPts val="0"/>
              </a:spcBef>
              <a:spcAft>
                <a:spcPts val="0"/>
              </a:spcAft>
              <a:buClr>
                <a:schemeClr val="accent6"/>
              </a:buClr>
              <a:buSzPts val="800"/>
              <a:buFont typeface="Montserrat Medium"/>
              <a:buChar char="●"/>
            </a:pPr>
            <a:r>
              <a:rPr lang="en" sz="800" i="0" u="none" strike="noStrike" cap="none">
                <a:solidFill>
                  <a:schemeClr val="accent6"/>
                </a:solidFill>
                <a:latin typeface="Montserrat Medium"/>
                <a:ea typeface="Montserrat Medium"/>
                <a:cs typeface="Montserrat Medium"/>
                <a:sym typeface="Montserrat Medium"/>
              </a:rPr>
              <a:t>Software Testing</a:t>
            </a:r>
            <a:endParaRPr sz="800" i="0" u="none" strike="noStrike" cap="none">
              <a:solidFill>
                <a:schemeClr val="accent6"/>
              </a:solidFill>
              <a:latin typeface="Montserrat Medium"/>
              <a:ea typeface="Montserrat Medium"/>
              <a:cs typeface="Montserrat Medium"/>
              <a:sym typeface="Montserrat Medium"/>
            </a:endParaRPr>
          </a:p>
        </p:txBody>
      </p:sp>
      <p:sp>
        <p:nvSpPr>
          <p:cNvPr id="61" name="Google Shape;3842;p30">
            <a:extLst>
              <a:ext uri="{FF2B5EF4-FFF2-40B4-BE49-F238E27FC236}">
                <a16:creationId xmlns:a16="http://schemas.microsoft.com/office/drawing/2014/main" id="{00DC7CA3-F229-4848-AE26-CCDFAF2C58BA}"/>
              </a:ext>
            </a:extLst>
          </p:cNvPr>
          <p:cNvSpPr txBox="1"/>
          <p:nvPr/>
        </p:nvSpPr>
        <p:spPr>
          <a:xfrm>
            <a:off x="3314700" y="1023550"/>
            <a:ext cx="5250300" cy="4065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From enhancing operational efficiency to forging innovative sales channels, we specialize in crafting tailor-made software solutions that effectively address business bottlenecks, ensuring customer’s enterprise remains resilient through every twist and turn.</a:t>
            </a:r>
            <a:endParaRPr sz="800" i="0" u="none" strike="noStrike" cap="none">
              <a:solidFill>
                <a:schemeClr val="accent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61078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58" name="Google Shape;3849;p30">
            <a:extLst>
              <a:ext uri="{FF2B5EF4-FFF2-40B4-BE49-F238E27FC236}">
                <a16:creationId xmlns:a16="http://schemas.microsoft.com/office/drawing/2014/main" id="{843CD9ED-9C51-4832-8E10-B93EAE113ABF}"/>
              </a:ext>
            </a:extLst>
          </p:cNvPr>
          <p:cNvSpPr txBox="1"/>
          <p:nvPr/>
        </p:nvSpPr>
        <p:spPr>
          <a:xfrm>
            <a:off x="571500" y="914400"/>
            <a:ext cx="2247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IT Services</a:t>
            </a:r>
            <a:endParaRPr sz="1800" b="1">
              <a:solidFill>
                <a:schemeClr val="dk1"/>
              </a:solidFill>
              <a:latin typeface="Montserrat"/>
              <a:ea typeface="Montserrat"/>
              <a:cs typeface="Montserrat"/>
              <a:sym typeface="Montserrat"/>
            </a:endParaRPr>
          </a:p>
        </p:txBody>
      </p:sp>
      <p:pic>
        <p:nvPicPr>
          <p:cNvPr id="14" name="Google Shape;3856;p31">
            <a:extLst>
              <a:ext uri="{FF2B5EF4-FFF2-40B4-BE49-F238E27FC236}">
                <a16:creationId xmlns:a16="http://schemas.microsoft.com/office/drawing/2014/main" id="{AAC56BF4-0254-4B28-8A1B-F9C90F9DCD53}"/>
              </a:ext>
            </a:extLst>
          </p:cNvPr>
          <p:cNvPicPr preferRelativeResize="0"/>
          <p:nvPr/>
        </p:nvPicPr>
        <p:blipFill rotWithShape="1">
          <a:blip r:embed="rId2">
            <a:alphaModFix/>
          </a:blip>
          <a:srcRect t="27010" b="5003"/>
          <a:stretch/>
        </p:blipFill>
        <p:spPr>
          <a:xfrm>
            <a:off x="3314700" y="2971800"/>
            <a:ext cx="5250202" cy="2171625"/>
          </a:xfrm>
          <a:prstGeom prst="rect">
            <a:avLst/>
          </a:prstGeom>
          <a:noFill/>
          <a:ln>
            <a:noFill/>
          </a:ln>
        </p:spPr>
      </p:pic>
      <p:sp>
        <p:nvSpPr>
          <p:cNvPr id="15" name="Google Shape;3858;p31">
            <a:extLst>
              <a:ext uri="{FF2B5EF4-FFF2-40B4-BE49-F238E27FC236}">
                <a16:creationId xmlns:a16="http://schemas.microsoft.com/office/drawing/2014/main" id="{ED41B804-92D5-4D69-A331-876E1248FE51}"/>
              </a:ext>
            </a:extLst>
          </p:cNvPr>
          <p:cNvSpPr/>
          <p:nvPr/>
        </p:nvSpPr>
        <p:spPr>
          <a:xfrm>
            <a:off x="571500" y="223002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Managed Service</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17" name="Google Shape;3859;p31">
            <a:extLst>
              <a:ext uri="{FF2B5EF4-FFF2-40B4-BE49-F238E27FC236}">
                <a16:creationId xmlns:a16="http://schemas.microsoft.com/office/drawing/2014/main" id="{F7349824-D1B5-45CC-A284-C6C69914AA5A}"/>
              </a:ext>
            </a:extLst>
          </p:cNvPr>
          <p:cNvSpPr/>
          <p:nvPr/>
        </p:nvSpPr>
        <p:spPr>
          <a:xfrm>
            <a:off x="571500" y="25815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Quality Assurance</a:t>
            </a:r>
            <a:endParaRPr sz="800">
              <a:solidFill>
                <a:schemeClr val="tx2">
                  <a:lumMod val="75000"/>
                </a:schemeClr>
              </a:solidFill>
              <a:latin typeface="Montserrat Medium"/>
              <a:ea typeface="Montserrat Medium"/>
              <a:cs typeface="Montserrat Medium"/>
              <a:sym typeface="Montserrat Medium"/>
            </a:endParaRPr>
          </a:p>
        </p:txBody>
      </p:sp>
      <p:sp>
        <p:nvSpPr>
          <p:cNvPr id="18" name="Google Shape;3860;p31">
            <a:extLst>
              <a:ext uri="{FF2B5EF4-FFF2-40B4-BE49-F238E27FC236}">
                <a16:creationId xmlns:a16="http://schemas.microsoft.com/office/drawing/2014/main" id="{0587D621-872B-4F50-9E29-4542C35D75AC}"/>
              </a:ext>
            </a:extLst>
          </p:cNvPr>
          <p:cNvSpPr/>
          <p:nvPr/>
        </p:nvSpPr>
        <p:spPr>
          <a:xfrm>
            <a:off x="571500" y="1867650"/>
            <a:ext cx="2113500" cy="277200"/>
          </a:xfrm>
          <a:prstGeom prst="roundRect">
            <a:avLst>
              <a:gd name="adj" fmla="val 13349"/>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1">
                <a:latin typeface="Montserrat"/>
                <a:ea typeface="Montserrat"/>
                <a:cs typeface="Montserrat"/>
                <a:sym typeface="Montserrat"/>
              </a:rPr>
              <a:t>Mobile App Development</a:t>
            </a:r>
            <a:endParaRPr sz="800" b="1">
              <a:latin typeface="Montserrat"/>
              <a:ea typeface="Montserrat"/>
              <a:cs typeface="Montserrat"/>
              <a:sym typeface="Montserrat"/>
            </a:endParaRPr>
          </a:p>
        </p:txBody>
      </p:sp>
      <p:sp>
        <p:nvSpPr>
          <p:cNvPr id="19" name="Google Shape;3861;p31">
            <a:extLst>
              <a:ext uri="{FF2B5EF4-FFF2-40B4-BE49-F238E27FC236}">
                <a16:creationId xmlns:a16="http://schemas.microsoft.com/office/drawing/2014/main" id="{F7415F85-BDA4-4D3E-9C85-7A6172CA1F03}"/>
              </a:ext>
            </a:extLst>
          </p:cNvPr>
          <p:cNvSpPr/>
          <p:nvPr/>
        </p:nvSpPr>
        <p:spPr>
          <a:xfrm>
            <a:off x="571500" y="145770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Enterprise Software Development</a:t>
            </a:r>
            <a:endParaRPr sz="800">
              <a:solidFill>
                <a:schemeClr val="tx2">
                  <a:lumMod val="75000"/>
                </a:schemeClr>
              </a:solidFill>
              <a:latin typeface="Montserrat Medium"/>
              <a:ea typeface="Montserrat Medium"/>
              <a:cs typeface="Montserrat Medium"/>
              <a:sym typeface="Montserrat Medium"/>
            </a:endParaRPr>
          </a:p>
        </p:txBody>
      </p:sp>
      <p:sp>
        <p:nvSpPr>
          <p:cNvPr id="20" name="Google Shape;3862;p31">
            <a:extLst>
              <a:ext uri="{FF2B5EF4-FFF2-40B4-BE49-F238E27FC236}">
                <a16:creationId xmlns:a16="http://schemas.microsoft.com/office/drawing/2014/main" id="{8CC335CD-EB03-4241-A77C-C61775A54A02}"/>
              </a:ext>
            </a:extLst>
          </p:cNvPr>
          <p:cNvSpPr/>
          <p:nvPr/>
        </p:nvSpPr>
        <p:spPr>
          <a:xfrm>
            <a:off x="687275" y="1843941"/>
            <a:ext cx="203742" cy="55674"/>
          </a:xfrm>
          <a:prstGeom prst="flowChartTermina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863;p31">
            <a:extLst>
              <a:ext uri="{FF2B5EF4-FFF2-40B4-BE49-F238E27FC236}">
                <a16:creationId xmlns:a16="http://schemas.microsoft.com/office/drawing/2014/main" id="{A40CC4AE-6C29-48F0-BAD3-470D4A6D7F51}"/>
              </a:ext>
            </a:extLst>
          </p:cNvPr>
          <p:cNvSpPr/>
          <p:nvPr/>
        </p:nvSpPr>
        <p:spPr>
          <a:xfrm>
            <a:off x="571500" y="293307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System Migration</a:t>
            </a:r>
            <a:endParaRPr sz="800">
              <a:solidFill>
                <a:schemeClr val="tx2">
                  <a:lumMod val="75000"/>
                </a:schemeClr>
              </a:solidFill>
              <a:latin typeface="Montserrat Medium"/>
              <a:ea typeface="Montserrat Medium"/>
              <a:cs typeface="Montserrat Medium"/>
              <a:sym typeface="Montserrat Medium"/>
            </a:endParaRPr>
          </a:p>
        </p:txBody>
      </p:sp>
      <p:sp>
        <p:nvSpPr>
          <p:cNvPr id="22" name="Google Shape;3841;p30">
            <a:extLst>
              <a:ext uri="{FF2B5EF4-FFF2-40B4-BE49-F238E27FC236}">
                <a16:creationId xmlns:a16="http://schemas.microsoft.com/office/drawing/2014/main" id="{7964D077-8ECE-45EC-AAEB-113D8127297C}"/>
              </a:ext>
            </a:extLst>
          </p:cNvPr>
          <p:cNvSpPr txBox="1"/>
          <p:nvPr/>
        </p:nvSpPr>
        <p:spPr>
          <a:xfrm>
            <a:off x="3314700" y="1551800"/>
            <a:ext cx="4572000" cy="75918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40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Our Services</a:t>
            </a:r>
            <a:endParaRPr sz="800" b="1" i="0" u="none" strike="noStrike" cap="none">
              <a:solidFill>
                <a:schemeClr val="accent6"/>
              </a:solidFill>
              <a:latin typeface="Montserrat"/>
              <a:ea typeface="Montserrat"/>
              <a:cs typeface="Montserrat"/>
              <a:sym typeface="Montserrat"/>
            </a:endParaRP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Mobile App Development Consulting</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Android App Development</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iOS App Development</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Cross-platform App Development</a:t>
            </a:r>
          </a:p>
        </p:txBody>
      </p:sp>
      <p:sp>
        <p:nvSpPr>
          <p:cNvPr id="24" name="Google Shape;3842;p30">
            <a:extLst>
              <a:ext uri="{FF2B5EF4-FFF2-40B4-BE49-F238E27FC236}">
                <a16:creationId xmlns:a16="http://schemas.microsoft.com/office/drawing/2014/main" id="{E6CEBEF2-7A1B-4581-A593-29557DABB3D4}"/>
              </a:ext>
            </a:extLst>
          </p:cNvPr>
          <p:cNvSpPr txBox="1"/>
          <p:nvPr/>
        </p:nvSpPr>
        <p:spPr>
          <a:xfrm>
            <a:off x="3314700" y="1023550"/>
            <a:ext cx="5250300" cy="42473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800" i="0" u="none" strike="noStrike" cap="none">
                <a:solidFill>
                  <a:schemeClr val="accent6"/>
                </a:solidFill>
                <a:latin typeface="Montserrat Medium"/>
                <a:ea typeface="Montserrat Medium"/>
                <a:cs typeface="Montserrat Medium"/>
                <a:sym typeface="Montserrat Medium"/>
              </a:rPr>
              <a:t>With in-depth knowledge of various mobile app platforms &amp; programming languages, we provide development services on web apps, native apps, hybrid apps, and tailor-made solutions according to customer needs.</a:t>
            </a:r>
          </a:p>
        </p:txBody>
      </p:sp>
    </p:spTree>
    <p:extLst>
      <p:ext uri="{BB962C8B-B14F-4D97-AF65-F5344CB8AC3E}">
        <p14:creationId xmlns:p14="http://schemas.microsoft.com/office/powerpoint/2010/main" val="13892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58" name="Google Shape;3849;p30">
            <a:extLst>
              <a:ext uri="{FF2B5EF4-FFF2-40B4-BE49-F238E27FC236}">
                <a16:creationId xmlns:a16="http://schemas.microsoft.com/office/drawing/2014/main" id="{843CD9ED-9C51-4832-8E10-B93EAE113ABF}"/>
              </a:ext>
            </a:extLst>
          </p:cNvPr>
          <p:cNvSpPr txBox="1"/>
          <p:nvPr/>
        </p:nvSpPr>
        <p:spPr>
          <a:xfrm>
            <a:off x="571500" y="914400"/>
            <a:ext cx="2247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IT Services</a:t>
            </a:r>
            <a:endParaRPr sz="1800" b="1">
              <a:solidFill>
                <a:schemeClr val="dk1"/>
              </a:solidFill>
              <a:latin typeface="Montserrat"/>
              <a:ea typeface="Montserrat"/>
              <a:cs typeface="Montserrat"/>
              <a:sym typeface="Montserrat"/>
            </a:endParaRPr>
          </a:p>
        </p:txBody>
      </p:sp>
      <p:pic>
        <p:nvPicPr>
          <p:cNvPr id="25" name="Google Shape;3869;p32">
            <a:extLst>
              <a:ext uri="{FF2B5EF4-FFF2-40B4-BE49-F238E27FC236}">
                <a16:creationId xmlns:a16="http://schemas.microsoft.com/office/drawing/2014/main" id="{24C5ECD5-6953-4DC4-9A2B-07033F351BE7}"/>
              </a:ext>
            </a:extLst>
          </p:cNvPr>
          <p:cNvPicPr preferRelativeResize="0"/>
          <p:nvPr/>
        </p:nvPicPr>
        <p:blipFill rotWithShape="1">
          <a:blip r:embed="rId2">
            <a:alphaModFix/>
          </a:blip>
          <a:srcRect l="9924" t="4582" r="10100" b="-57"/>
          <a:stretch/>
        </p:blipFill>
        <p:spPr>
          <a:xfrm>
            <a:off x="3314700" y="2971800"/>
            <a:ext cx="5250202" cy="2194174"/>
          </a:xfrm>
          <a:prstGeom prst="rect">
            <a:avLst/>
          </a:prstGeom>
          <a:noFill/>
          <a:ln>
            <a:noFill/>
          </a:ln>
        </p:spPr>
      </p:pic>
      <p:sp>
        <p:nvSpPr>
          <p:cNvPr id="26" name="Google Shape;3872;p32">
            <a:extLst>
              <a:ext uri="{FF2B5EF4-FFF2-40B4-BE49-F238E27FC236}">
                <a16:creationId xmlns:a16="http://schemas.microsoft.com/office/drawing/2014/main" id="{B8B2EB78-634C-4CA4-B872-34B213446F6D}"/>
              </a:ext>
            </a:extLst>
          </p:cNvPr>
          <p:cNvSpPr/>
          <p:nvPr/>
        </p:nvSpPr>
        <p:spPr>
          <a:xfrm>
            <a:off x="571500" y="2230025"/>
            <a:ext cx="2113500" cy="277200"/>
          </a:xfrm>
          <a:prstGeom prst="roundRect">
            <a:avLst>
              <a:gd name="adj" fmla="val 13349"/>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1">
                <a:latin typeface="Montserrat"/>
                <a:ea typeface="Montserrat"/>
                <a:cs typeface="Montserrat"/>
                <a:sym typeface="Montserrat"/>
              </a:rPr>
              <a:t>Managed Service</a:t>
            </a:r>
            <a:endParaRPr sz="800" b="1">
              <a:latin typeface="Montserrat"/>
              <a:ea typeface="Montserrat"/>
              <a:cs typeface="Montserrat"/>
              <a:sym typeface="Montserrat"/>
            </a:endParaRPr>
          </a:p>
        </p:txBody>
      </p:sp>
      <p:sp>
        <p:nvSpPr>
          <p:cNvPr id="27" name="Google Shape;3873;p32">
            <a:extLst>
              <a:ext uri="{FF2B5EF4-FFF2-40B4-BE49-F238E27FC236}">
                <a16:creationId xmlns:a16="http://schemas.microsoft.com/office/drawing/2014/main" id="{8CE12A7D-0833-4260-9D32-6280894673FC}"/>
              </a:ext>
            </a:extLst>
          </p:cNvPr>
          <p:cNvSpPr/>
          <p:nvPr/>
        </p:nvSpPr>
        <p:spPr>
          <a:xfrm>
            <a:off x="571500" y="25815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rgbClr val="B7B7B7"/>
                </a:solidFill>
                <a:latin typeface="Montserrat Medium"/>
                <a:ea typeface="Montserrat Medium"/>
                <a:cs typeface="Montserrat Medium"/>
                <a:sym typeface="Montserrat Medium"/>
              </a:rPr>
              <a:t>Quality Assurance</a:t>
            </a:r>
            <a:endParaRPr sz="800">
              <a:solidFill>
                <a:srgbClr val="B7B7B7"/>
              </a:solidFill>
              <a:latin typeface="Montserrat Medium"/>
              <a:ea typeface="Montserrat Medium"/>
              <a:cs typeface="Montserrat Medium"/>
              <a:sym typeface="Montserrat Medium"/>
            </a:endParaRPr>
          </a:p>
        </p:txBody>
      </p:sp>
      <p:sp>
        <p:nvSpPr>
          <p:cNvPr id="28" name="Google Shape;3874;p32">
            <a:extLst>
              <a:ext uri="{FF2B5EF4-FFF2-40B4-BE49-F238E27FC236}">
                <a16:creationId xmlns:a16="http://schemas.microsoft.com/office/drawing/2014/main" id="{72C7D7E6-B73E-4692-A50D-AFD5EC4DE9F8}"/>
              </a:ext>
            </a:extLst>
          </p:cNvPr>
          <p:cNvSpPr/>
          <p:nvPr/>
        </p:nvSpPr>
        <p:spPr>
          <a:xfrm>
            <a:off x="571500" y="18676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Mobile App Development</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29" name="Google Shape;3875;p32">
            <a:extLst>
              <a:ext uri="{FF2B5EF4-FFF2-40B4-BE49-F238E27FC236}">
                <a16:creationId xmlns:a16="http://schemas.microsoft.com/office/drawing/2014/main" id="{0A2AECF4-0DAD-41A0-B7AD-4DD194E46E64}"/>
              </a:ext>
            </a:extLst>
          </p:cNvPr>
          <p:cNvSpPr/>
          <p:nvPr/>
        </p:nvSpPr>
        <p:spPr>
          <a:xfrm>
            <a:off x="571500" y="145770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Enterprise Software Development</a:t>
            </a:r>
            <a:endParaRPr sz="800">
              <a:solidFill>
                <a:schemeClr val="tx2">
                  <a:lumMod val="75000"/>
                </a:schemeClr>
              </a:solidFill>
              <a:latin typeface="Montserrat Medium"/>
              <a:ea typeface="Montserrat Medium"/>
              <a:cs typeface="Montserrat Medium"/>
              <a:sym typeface="Montserrat Medium"/>
            </a:endParaRPr>
          </a:p>
        </p:txBody>
      </p:sp>
      <p:sp>
        <p:nvSpPr>
          <p:cNvPr id="30" name="Google Shape;3876;p32">
            <a:extLst>
              <a:ext uri="{FF2B5EF4-FFF2-40B4-BE49-F238E27FC236}">
                <a16:creationId xmlns:a16="http://schemas.microsoft.com/office/drawing/2014/main" id="{3F1F81F4-AB64-450F-B8B6-CAA7EA1542FE}"/>
              </a:ext>
            </a:extLst>
          </p:cNvPr>
          <p:cNvSpPr/>
          <p:nvPr/>
        </p:nvSpPr>
        <p:spPr>
          <a:xfrm>
            <a:off x="687275" y="2202039"/>
            <a:ext cx="203742" cy="55674"/>
          </a:xfrm>
          <a:prstGeom prst="flowChartTermina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877;p32">
            <a:extLst>
              <a:ext uri="{FF2B5EF4-FFF2-40B4-BE49-F238E27FC236}">
                <a16:creationId xmlns:a16="http://schemas.microsoft.com/office/drawing/2014/main" id="{461C3C9F-F8C2-4DE6-B293-747885115744}"/>
              </a:ext>
            </a:extLst>
          </p:cNvPr>
          <p:cNvSpPr/>
          <p:nvPr/>
        </p:nvSpPr>
        <p:spPr>
          <a:xfrm>
            <a:off x="571500" y="293307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System Migration</a:t>
            </a:r>
            <a:endParaRPr sz="800">
              <a:solidFill>
                <a:schemeClr val="tx2">
                  <a:lumMod val="75000"/>
                </a:schemeClr>
              </a:solidFill>
              <a:latin typeface="Montserrat Medium"/>
              <a:ea typeface="Montserrat Medium"/>
              <a:cs typeface="Montserrat Medium"/>
              <a:sym typeface="Montserrat Medium"/>
            </a:endParaRPr>
          </a:p>
        </p:txBody>
      </p:sp>
      <p:sp>
        <p:nvSpPr>
          <p:cNvPr id="32" name="Google Shape;3841;p30">
            <a:extLst>
              <a:ext uri="{FF2B5EF4-FFF2-40B4-BE49-F238E27FC236}">
                <a16:creationId xmlns:a16="http://schemas.microsoft.com/office/drawing/2014/main" id="{729DCC25-96A4-44BD-AC9A-7D778AAE45A1}"/>
              </a:ext>
            </a:extLst>
          </p:cNvPr>
          <p:cNvSpPr txBox="1"/>
          <p:nvPr/>
        </p:nvSpPr>
        <p:spPr>
          <a:xfrm>
            <a:off x="3314700" y="1551800"/>
            <a:ext cx="4572000" cy="104233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40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Our Services</a:t>
            </a:r>
            <a:endParaRPr sz="800" b="1" i="0" u="none" strike="noStrike" cap="none">
              <a:solidFill>
                <a:schemeClr val="accent6"/>
              </a:solidFill>
              <a:latin typeface="Montserrat"/>
              <a:ea typeface="Montserrat"/>
              <a:cs typeface="Montserrat"/>
              <a:sym typeface="Montserrat"/>
            </a:endParaRP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Server Monitoring</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Network Monitoring</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Cloud Management</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Managed Security</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Managed DevOps</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IT Infrastructure Administration</a:t>
            </a:r>
          </a:p>
        </p:txBody>
      </p:sp>
      <p:sp>
        <p:nvSpPr>
          <p:cNvPr id="33" name="Google Shape;3842;p30">
            <a:extLst>
              <a:ext uri="{FF2B5EF4-FFF2-40B4-BE49-F238E27FC236}">
                <a16:creationId xmlns:a16="http://schemas.microsoft.com/office/drawing/2014/main" id="{78B987A1-1967-43DB-8FD4-D300BF315428}"/>
              </a:ext>
            </a:extLst>
          </p:cNvPr>
          <p:cNvSpPr txBox="1"/>
          <p:nvPr/>
        </p:nvSpPr>
        <p:spPr>
          <a:xfrm>
            <a:off x="3314700" y="1023550"/>
            <a:ext cx="5250300" cy="42473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800" i="0" u="none" strike="noStrike" cap="none">
                <a:solidFill>
                  <a:schemeClr val="accent6"/>
                </a:solidFill>
                <a:latin typeface="Montserrat Medium"/>
                <a:ea typeface="Montserrat Medium"/>
                <a:cs typeface="Montserrat Medium"/>
                <a:sym typeface="Montserrat Medium"/>
              </a:rPr>
              <a:t>Delivering comprehensive administration service packages backed by round-the-clock support for all customer inquiries, we enable the customers to concentrate on growth and mitigate potential management risks effectively.</a:t>
            </a:r>
          </a:p>
        </p:txBody>
      </p:sp>
    </p:spTree>
    <p:extLst>
      <p:ext uri="{BB962C8B-B14F-4D97-AF65-F5344CB8AC3E}">
        <p14:creationId xmlns:p14="http://schemas.microsoft.com/office/powerpoint/2010/main" val="399627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58" name="Google Shape;3849;p30">
            <a:extLst>
              <a:ext uri="{FF2B5EF4-FFF2-40B4-BE49-F238E27FC236}">
                <a16:creationId xmlns:a16="http://schemas.microsoft.com/office/drawing/2014/main" id="{843CD9ED-9C51-4832-8E10-B93EAE113ABF}"/>
              </a:ext>
            </a:extLst>
          </p:cNvPr>
          <p:cNvSpPr txBox="1"/>
          <p:nvPr/>
        </p:nvSpPr>
        <p:spPr>
          <a:xfrm>
            <a:off x="571500" y="914400"/>
            <a:ext cx="2247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IT Services</a:t>
            </a:r>
            <a:endParaRPr sz="1800" b="1">
              <a:solidFill>
                <a:schemeClr val="dk1"/>
              </a:solidFill>
              <a:latin typeface="Montserrat"/>
              <a:ea typeface="Montserrat"/>
              <a:cs typeface="Montserrat"/>
              <a:sym typeface="Montserrat"/>
            </a:endParaRPr>
          </a:p>
        </p:txBody>
      </p:sp>
      <p:pic>
        <p:nvPicPr>
          <p:cNvPr id="14" name="Google Shape;3883;p33">
            <a:extLst>
              <a:ext uri="{FF2B5EF4-FFF2-40B4-BE49-F238E27FC236}">
                <a16:creationId xmlns:a16="http://schemas.microsoft.com/office/drawing/2014/main" id="{9F310D8F-81A9-432F-9754-BAEEBFC4F54E}"/>
              </a:ext>
            </a:extLst>
          </p:cNvPr>
          <p:cNvPicPr preferRelativeResize="0"/>
          <p:nvPr/>
        </p:nvPicPr>
        <p:blipFill rotWithShape="1">
          <a:blip r:embed="rId2">
            <a:alphaModFix/>
          </a:blip>
          <a:srcRect t="23477" b="14460"/>
          <a:stretch/>
        </p:blipFill>
        <p:spPr>
          <a:xfrm>
            <a:off x="3314700" y="2971799"/>
            <a:ext cx="5250202" cy="2171701"/>
          </a:xfrm>
          <a:prstGeom prst="rect">
            <a:avLst/>
          </a:prstGeom>
          <a:noFill/>
          <a:ln>
            <a:noFill/>
          </a:ln>
        </p:spPr>
      </p:pic>
      <p:sp>
        <p:nvSpPr>
          <p:cNvPr id="15" name="Google Shape;3885;p33">
            <a:extLst>
              <a:ext uri="{FF2B5EF4-FFF2-40B4-BE49-F238E27FC236}">
                <a16:creationId xmlns:a16="http://schemas.microsoft.com/office/drawing/2014/main" id="{B63DF724-A35A-4F5D-A686-F2DC3936B757}"/>
              </a:ext>
            </a:extLst>
          </p:cNvPr>
          <p:cNvSpPr/>
          <p:nvPr/>
        </p:nvSpPr>
        <p:spPr>
          <a:xfrm>
            <a:off x="571500" y="223002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Managed Service</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17" name="Google Shape;3886;p33">
            <a:extLst>
              <a:ext uri="{FF2B5EF4-FFF2-40B4-BE49-F238E27FC236}">
                <a16:creationId xmlns:a16="http://schemas.microsoft.com/office/drawing/2014/main" id="{CD98E533-A905-4A0F-B22F-53BA03745468}"/>
              </a:ext>
            </a:extLst>
          </p:cNvPr>
          <p:cNvSpPr/>
          <p:nvPr/>
        </p:nvSpPr>
        <p:spPr>
          <a:xfrm>
            <a:off x="571500" y="2581550"/>
            <a:ext cx="2113500" cy="277200"/>
          </a:xfrm>
          <a:prstGeom prst="roundRect">
            <a:avLst>
              <a:gd name="adj" fmla="val 13349"/>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1">
                <a:latin typeface="Montserrat"/>
                <a:ea typeface="Montserrat"/>
                <a:cs typeface="Montserrat"/>
                <a:sym typeface="Montserrat"/>
              </a:rPr>
              <a:t>Quality Assurance</a:t>
            </a:r>
            <a:endParaRPr sz="800" b="1">
              <a:latin typeface="Montserrat"/>
              <a:ea typeface="Montserrat"/>
              <a:cs typeface="Montserrat"/>
              <a:sym typeface="Montserrat"/>
            </a:endParaRPr>
          </a:p>
        </p:txBody>
      </p:sp>
      <p:sp>
        <p:nvSpPr>
          <p:cNvPr id="18" name="Google Shape;3887;p33">
            <a:extLst>
              <a:ext uri="{FF2B5EF4-FFF2-40B4-BE49-F238E27FC236}">
                <a16:creationId xmlns:a16="http://schemas.microsoft.com/office/drawing/2014/main" id="{E3CFC314-CA99-4905-93F9-3D92BE0CF197}"/>
              </a:ext>
            </a:extLst>
          </p:cNvPr>
          <p:cNvSpPr/>
          <p:nvPr/>
        </p:nvSpPr>
        <p:spPr>
          <a:xfrm>
            <a:off x="571500" y="18676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Mobile App Development</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19" name="Google Shape;3888;p33">
            <a:extLst>
              <a:ext uri="{FF2B5EF4-FFF2-40B4-BE49-F238E27FC236}">
                <a16:creationId xmlns:a16="http://schemas.microsoft.com/office/drawing/2014/main" id="{67423953-F5BE-4267-991F-75F09632D2DD}"/>
              </a:ext>
            </a:extLst>
          </p:cNvPr>
          <p:cNvSpPr/>
          <p:nvPr/>
        </p:nvSpPr>
        <p:spPr>
          <a:xfrm>
            <a:off x="571500" y="145770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Enterprise Software Development</a:t>
            </a:r>
            <a:endParaRPr sz="800">
              <a:solidFill>
                <a:schemeClr val="tx2">
                  <a:lumMod val="75000"/>
                </a:schemeClr>
              </a:solidFill>
              <a:latin typeface="Montserrat Medium"/>
              <a:ea typeface="Montserrat Medium"/>
              <a:cs typeface="Montserrat Medium"/>
              <a:sym typeface="Montserrat Medium"/>
            </a:endParaRPr>
          </a:p>
        </p:txBody>
      </p:sp>
      <p:sp>
        <p:nvSpPr>
          <p:cNvPr id="20" name="Google Shape;3889;p33">
            <a:extLst>
              <a:ext uri="{FF2B5EF4-FFF2-40B4-BE49-F238E27FC236}">
                <a16:creationId xmlns:a16="http://schemas.microsoft.com/office/drawing/2014/main" id="{85FB0C38-02AE-4E43-BC69-4E04AE3C4DAF}"/>
              </a:ext>
            </a:extLst>
          </p:cNvPr>
          <p:cNvSpPr/>
          <p:nvPr/>
        </p:nvSpPr>
        <p:spPr>
          <a:xfrm>
            <a:off x="687275" y="2548553"/>
            <a:ext cx="203742" cy="55674"/>
          </a:xfrm>
          <a:prstGeom prst="flowChartTermina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3890;p33">
            <a:extLst>
              <a:ext uri="{FF2B5EF4-FFF2-40B4-BE49-F238E27FC236}">
                <a16:creationId xmlns:a16="http://schemas.microsoft.com/office/drawing/2014/main" id="{7471630A-F9DF-42DB-BB27-00464041AF30}"/>
              </a:ext>
            </a:extLst>
          </p:cNvPr>
          <p:cNvSpPr/>
          <p:nvPr/>
        </p:nvSpPr>
        <p:spPr>
          <a:xfrm>
            <a:off x="571500" y="293307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800">
                <a:solidFill>
                  <a:schemeClr val="tx2">
                    <a:lumMod val="75000"/>
                  </a:schemeClr>
                </a:solidFill>
                <a:latin typeface="Montserrat Medium"/>
                <a:ea typeface="Montserrat Medium"/>
                <a:cs typeface="Montserrat Medium"/>
                <a:sym typeface="Montserrat Medium"/>
              </a:rPr>
              <a:t>System Migration</a:t>
            </a:r>
            <a:endParaRPr sz="800">
              <a:solidFill>
                <a:schemeClr val="tx2">
                  <a:lumMod val="75000"/>
                </a:schemeClr>
              </a:solidFill>
              <a:latin typeface="Montserrat Medium"/>
              <a:ea typeface="Montserrat Medium"/>
              <a:cs typeface="Montserrat Medium"/>
              <a:sym typeface="Montserrat Medium"/>
            </a:endParaRPr>
          </a:p>
        </p:txBody>
      </p:sp>
      <p:sp>
        <p:nvSpPr>
          <p:cNvPr id="22" name="Google Shape;3841;p30">
            <a:extLst>
              <a:ext uri="{FF2B5EF4-FFF2-40B4-BE49-F238E27FC236}">
                <a16:creationId xmlns:a16="http://schemas.microsoft.com/office/drawing/2014/main" id="{B48F0DAC-1FD2-4E9C-AB6E-7F9FC4103D62}"/>
              </a:ext>
            </a:extLst>
          </p:cNvPr>
          <p:cNvSpPr txBox="1"/>
          <p:nvPr/>
        </p:nvSpPr>
        <p:spPr>
          <a:xfrm>
            <a:off x="3314700" y="1551800"/>
            <a:ext cx="4572000" cy="47602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40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Our Services</a:t>
            </a:r>
            <a:endParaRPr sz="800" b="1" i="0" u="none" strike="noStrike" cap="none">
              <a:solidFill>
                <a:schemeClr val="accent6"/>
              </a:solidFill>
              <a:latin typeface="Montserrat"/>
              <a:ea typeface="Montserrat"/>
              <a:cs typeface="Montserrat"/>
              <a:sym typeface="Montserrat"/>
            </a:endParaRP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Manual Testing</a:t>
            </a:r>
          </a:p>
          <a:p>
            <a:pPr marL="457200" indent="-279400">
              <a:lnSpc>
                <a:spcPct val="115000"/>
              </a:lnSpc>
              <a:buClr>
                <a:schemeClr val="accent6"/>
              </a:buClr>
              <a:buSzPts val="800"/>
              <a:buFont typeface="Montserrat Medium"/>
              <a:buChar char="●"/>
            </a:pPr>
            <a:r>
              <a:rPr lang="en-US" sz="800">
                <a:solidFill>
                  <a:schemeClr val="accent6"/>
                </a:solidFill>
                <a:latin typeface="Montserrat Medium"/>
                <a:sym typeface="Montserrat Medium"/>
              </a:rPr>
              <a:t>Automated Testing</a:t>
            </a:r>
          </a:p>
        </p:txBody>
      </p:sp>
      <p:sp>
        <p:nvSpPr>
          <p:cNvPr id="24" name="Google Shape;3842;p30">
            <a:extLst>
              <a:ext uri="{FF2B5EF4-FFF2-40B4-BE49-F238E27FC236}">
                <a16:creationId xmlns:a16="http://schemas.microsoft.com/office/drawing/2014/main" id="{8FFBE1FA-6FAA-413D-BB82-979A4B0952F8}"/>
              </a:ext>
            </a:extLst>
          </p:cNvPr>
          <p:cNvSpPr txBox="1"/>
          <p:nvPr/>
        </p:nvSpPr>
        <p:spPr>
          <a:xfrm>
            <a:off x="3314700" y="1023550"/>
            <a:ext cx="5250300" cy="28315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800" i="0" u="none" strike="noStrike" cap="none">
                <a:solidFill>
                  <a:schemeClr val="accent6"/>
                </a:solidFill>
                <a:latin typeface="Montserrat Medium"/>
                <a:ea typeface="Montserrat Medium"/>
                <a:cs typeface="Montserrat Medium"/>
                <a:sym typeface="Montserrat Medium"/>
              </a:rPr>
              <a:t>Our team of ISTQB-qualified quality engineers excels both individually and collaboratively, readily scaling to accommodate project size variations efficiently.</a:t>
            </a:r>
          </a:p>
        </p:txBody>
      </p:sp>
    </p:spTree>
    <p:extLst>
      <p:ext uri="{BB962C8B-B14F-4D97-AF65-F5344CB8AC3E}">
        <p14:creationId xmlns:p14="http://schemas.microsoft.com/office/powerpoint/2010/main" val="9871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58" name="Google Shape;3849;p30">
            <a:extLst>
              <a:ext uri="{FF2B5EF4-FFF2-40B4-BE49-F238E27FC236}">
                <a16:creationId xmlns:a16="http://schemas.microsoft.com/office/drawing/2014/main" id="{843CD9ED-9C51-4832-8E10-B93EAE113ABF}"/>
              </a:ext>
            </a:extLst>
          </p:cNvPr>
          <p:cNvSpPr txBox="1"/>
          <p:nvPr/>
        </p:nvSpPr>
        <p:spPr>
          <a:xfrm>
            <a:off x="571500" y="914400"/>
            <a:ext cx="22479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IT Services</a:t>
            </a:r>
            <a:endParaRPr sz="1800" b="1">
              <a:solidFill>
                <a:schemeClr val="dk1"/>
              </a:solidFill>
              <a:latin typeface="Montserrat"/>
              <a:ea typeface="Montserrat"/>
              <a:cs typeface="Montserrat"/>
              <a:sym typeface="Montserrat"/>
            </a:endParaRPr>
          </a:p>
        </p:txBody>
      </p:sp>
      <p:pic>
        <p:nvPicPr>
          <p:cNvPr id="25" name="Google Shape;3899;p34">
            <a:extLst>
              <a:ext uri="{FF2B5EF4-FFF2-40B4-BE49-F238E27FC236}">
                <a16:creationId xmlns:a16="http://schemas.microsoft.com/office/drawing/2014/main" id="{F069C03C-7290-4A1E-AE1B-788CE609999B}"/>
              </a:ext>
            </a:extLst>
          </p:cNvPr>
          <p:cNvPicPr preferRelativeResize="0"/>
          <p:nvPr/>
        </p:nvPicPr>
        <p:blipFill rotWithShape="1">
          <a:blip r:embed="rId2">
            <a:alphaModFix/>
          </a:blip>
          <a:srcRect t="19661" b="14798"/>
          <a:stretch/>
        </p:blipFill>
        <p:spPr>
          <a:xfrm>
            <a:off x="3314700" y="2966625"/>
            <a:ext cx="5250301" cy="2212151"/>
          </a:xfrm>
          <a:prstGeom prst="rect">
            <a:avLst/>
          </a:prstGeom>
          <a:noFill/>
          <a:ln>
            <a:noFill/>
          </a:ln>
        </p:spPr>
      </p:pic>
      <p:sp>
        <p:nvSpPr>
          <p:cNvPr id="26" name="Google Shape;3901;p34">
            <a:extLst>
              <a:ext uri="{FF2B5EF4-FFF2-40B4-BE49-F238E27FC236}">
                <a16:creationId xmlns:a16="http://schemas.microsoft.com/office/drawing/2014/main" id="{194A64E5-BD91-4E76-816A-206F84C97BA0}"/>
              </a:ext>
            </a:extLst>
          </p:cNvPr>
          <p:cNvSpPr/>
          <p:nvPr/>
        </p:nvSpPr>
        <p:spPr>
          <a:xfrm>
            <a:off x="571500" y="2230025"/>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Managed Service</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27" name="Google Shape;3902;p34">
            <a:extLst>
              <a:ext uri="{FF2B5EF4-FFF2-40B4-BE49-F238E27FC236}">
                <a16:creationId xmlns:a16="http://schemas.microsoft.com/office/drawing/2014/main" id="{8B7B7C13-97B7-43E5-9ECD-94B6F5214786}"/>
              </a:ext>
            </a:extLst>
          </p:cNvPr>
          <p:cNvSpPr/>
          <p:nvPr/>
        </p:nvSpPr>
        <p:spPr>
          <a:xfrm>
            <a:off x="571500" y="25815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Quality Assurance</a:t>
            </a:r>
            <a:endParaRPr sz="800">
              <a:solidFill>
                <a:schemeClr val="tx2">
                  <a:lumMod val="75000"/>
                </a:schemeClr>
              </a:solidFill>
              <a:latin typeface="Montserrat Medium"/>
              <a:ea typeface="Montserrat Medium"/>
              <a:cs typeface="Montserrat Medium"/>
              <a:sym typeface="Montserrat Medium"/>
            </a:endParaRPr>
          </a:p>
        </p:txBody>
      </p:sp>
      <p:sp>
        <p:nvSpPr>
          <p:cNvPr id="28" name="Google Shape;3903;p34">
            <a:extLst>
              <a:ext uri="{FF2B5EF4-FFF2-40B4-BE49-F238E27FC236}">
                <a16:creationId xmlns:a16="http://schemas.microsoft.com/office/drawing/2014/main" id="{0EE0B9DA-E180-49D9-805D-537D695DDF6A}"/>
              </a:ext>
            </a:extLst>
          </p:cNvPr>
          <p:cNvSpPr/>
          <p:nvPr/>
        </p:nvSpPr>
        <p:spPr>
          <a:xfrm>
            <a:off x="571500" y="186765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Mobile App Development</a:t>
            </a:r>
            <a:endParaRPr sz="800" b="0" i="0" u="none" strike="noStrike" cap="none">
              <a:solidFill>
                <a:schemeClr val="tx2">
                  <a:lumMod val="75000"/>
                </a:schemeClr>
              </a:solidFill>
              <a:latin typeface="Montserrat Medium"/>
              <a:ea typeface="Montserrat Medium"/>
              <a:cs typeface="Montserrat Medium"/>
              <a:sym typeface="Montserrat Medium"/>
            </a:endParaRPr>
          </a:p>
        </p:txBody>
      </p:sp>
      <p:sp>
        <p:nvSpPr>
          <p:cNvPr id="29" name="Google Shape;3904;p34">
            <a:extLst>
              <a:ext uri="{FF2B5EF4-FFF2-40B4-BE49-F238E27FC236}">
                <a16:creationId xmlns:a16="http://schemas.microsoft.com/office/drawing/2014/main" id="{40A13222-CFD7-4079-B205-B12A3DAE0BC4}"/>
              </a:ext>
            </a:extLst>
          </p:cNvPr>
          <p:cNvSpPr/>
          <p:nvPr/>
        </p:nvSpPr>
        <p:spPr>
          <a:xfrm>
            <a:off x="571500" y="1457700"/>
            <a:ext cx="2113500" cy="277200"/>
          </a:xfrm>
          <a:prstGeom prst="roundRect">
            <a:avLst>
              <a:gd name="adj" fmla="val 13349"/>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tx2">
                    <a:lumMod val="75000"/>
                  </a:schemeClr>
                </a:solidFill>
                <a:latin typeface="Montserrat Medium"/>
                <a:ea typeface="Montserrat Medium"/>
                <a:cs typeface="Montserrat Medium"/>
                <a:sym typeface="Montserrat Medium"/>
              </a:rPr>
              <a:t>Enterprise Software Development</a:t>
            </a:r>
            <a:endParaRPr sz="800">
              <a:solidFill>
                <a:schemeClr val="tx2">
                  <a:lumMod val="75000"/>
                </a:schemeClr>
              </a:solidFill>
              <a:latin typeface="Montserrat Medium"/>
              <a:ea typeface="Montserrat Medium"/>
              <a:cs typeface="Montserrat Medium"/>
              <a:sym typeface="Montserrat Medium"/>
            </a:endParaRPr>
          </a:p>
        </p:txBody>
      </p:sp>
      <p:sp>
        <p:nvSpPr>
          <p:cNvPr id="30" name="Google Shape;3905;p34">
            <a:extLst>
              <a:ext uri="{FF2B5EF4-FFF2-40B4-BE49-F238E27FC236}">
                <a16:creationId xmlns:a16="http://schemas.microsoft.com/office/drawing/2014/main" id="{0EF9C073-63BE-44D7-A367-09464010D0A0}"/>
              </a:ext>
            </a:extLst>
          </p:cNvPr>
          <p:cNvSpPr/>
          <p:nvPr/>
        </p:nvSpPr>
        <p:spPr>
          <a:xfrm>
            <a:off x="571500" y="2933075"/>
            <a:ext cx="2113500" cy="277200"/>
          </a:xfrm>
          <a:prstGeom prst="roundRect">
            <a:avLst>
              <a:gd name="adj" fmla="val 13349"/>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 sz="800" b="1">
                <a:latin typeface="Montserrat"/>
                <a:ea typeface="Montserrat"/>
                <a:cs typeface="Montserrat"/>
                <a:sym typeface="Montserrat"/>
              </a:rPr>
              <a:t>System Migration</a:t>
            </a:r>
            <a:endParaRPr sz="800" b="1">
              <a:latin typeface="Montserrat"/>
              <a:ea typeface="Montserrat"/>
              <a:cs typeface="Montserrat"/>
              <a:sym typeface="Montserrat"/>
            </a:endParaRPr>
          </a:p>
        </p:txBody>
      </p:sp>
      <p:sp>
        <p:nvSpPr>
          <p:cNvPr id="31" name="Google Shape;3906;p34">
            <a:extLst>
              <a:ext uri="{FF2B5EF4-FFF2-40B4-BE49-F238E27FC236}">
                <a16:creationId xmlns:a16="http://schemas.microsoft.com/office/drawing/2014/main" id="{A57F40EF-2F90-4AB7-A8B3-494C7501833F}"/>
              </a:ext>
            </a:extLst>
          </p:cNvPr>
          <p:cNvSpPr/>
          <p:nvPr/>
        </p:nvSpPr>
        <p:spPr>
          <a:xfrm>
            <a:off x="687275" y="2910951"/>
            <a:ext cx="203742" cy="55674"/>
          </a:xfrm>
          <a:prstGeom prst="flowChartTermina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841;p30">
            <a:extLst>
              <a:ext uri="{FF2B5EF4-FFF2-40B4-BE49-F238E27FC236}">
                <a16:creationId xmlns:a16="http://schemas.microsoft.com/office/drawing/2014/main" id="{C4929456-8B78-49DB-B364-AE3D8F93DC36}"/>
              </a:ext>
            </a:extLst>
          </p:cNvPr>
          <p:cNvSpPr txBox="1"/>
          <p:nvPr/>
        </p:nvSpPr>
        <p:spPr>
          <a:xfrm>
            <a:off x="3314700" y="2144850"/>
            <a:ext cx="4572000" cy="61760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40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Our Services</a:t>
            </a:r>
            <a:endParaRPr sz="800" b="1" i="0" u="none" strike="noStrike" cap="none">
              <a:solidFill>
                <a:schemeClr val="accent6"/>
              </a:solidFill>
              <a:latin typeface="Montserrat"/>
              <a:ea typeface="Montserrat"/>
              <a:cs typeface="Montserrat"/>
              <a:sym typeface="Montserrat"/>
            </a:endParaRPr>
          </a:p>
          <a:p>
            <a:pPr marL="457200" indent="-279400">
              <a:lnSpc>
                <a:spcPct val="115000"/>
              </a:lnSpc>
              <a:buClr>
                <a:schemeClr val="accent6"/>
              </a:buClr>
              <a:buSzPts val="800"/>
              <a:buFont typeface="Montserrat Medium"/>
              <a:buChar char="●"/>
            </a:pPr>
            <a:r>
              <a:rPr lang="sv-SE" sz="800">
                <a:solidFill>
                  <a:schemeClr val="accent6"/>
                </a:solidFill>
                <a:latin typeface="Montserrat Medium"/>
                <a:sym typeface="Montserrat Medium"/>
              </a:rPr>
              <a:t>Legacy System Migration</a:t>
            </a:r>
          </a:p>
          <a:p>
            <a:pPr marL="457200" indent="-279400">
              <a:lnSpc>
                <a:spcPct val="115000"/>
              </a:lnSpc>
              <a:buClr>
                <a:schemeClr val="accent6"/>
              </a:buClr>
              <a:buSzPts val="800"/>
              <a:buFont typeface="Montserrat Medium"/>
              <a:buChar char="●"/>
            </a:pPr>
            <a:r>
              <a:rPr lang="sv-SE" sz="800">
                <a:solidFill>
                  <a:schemeClr val="accent6"/>
                </a:solidFill>
                <a:latin typeface="Montserrat Medium"/>
                <a:sym typeface="Montserrat Medium"/>
              </a:rPr>
              <a:t>Cloud Migration</a:t>
            </a:r>
          </a:p>
          <a:p>
            <a:pPr marL="457200" indent="-279400">
              <a:lnSpc>
                <a:spcPct val="115000"/>
              </a:lnSpc>
              <a:buClr>
                <a:schemeClr val="accent6"/>
              </a:buClr>
              <a:buSzPts val="800"/>
              <a:buFont typeface="Montserrat Medium"/>
              <a:buChar char="●"/>
            </a:pPr>
            <a:r>
              <a:rPr lang="sv-SE" sz="800">
                <a:solidFill>
                  <a:schemeClr val="accent6"/>
                </a:solidFill>
                <a:latin typeface="Montserrat Medium"/>
                <a:sym typeface="Montserrat Medium"/>
              </a:rPr>
              <a:t>Software Version Migration</a:t>
            </a:r>
          </a:p>
        </p:txBody>
      </p:sp>
      <p:sp>
        <p:nvSpPr>
          <p:cNvPr id="33" name="Google Shape;3842;p30">
            <a:extLst>
              <a:ext uri="{FF2B5EF4-FFF2-40B4-BE49-F238E27FC236}">
                <a16:creationId xmlns:a16="http://schemas.microsoft.com/office/drawing/2014/main" id="{18D73A3C-6C6B-4075-BDC5-7701F807B510}"/>
              </a:ext>
            </a:extLst>
          </p:cNvPr>
          <p:cNvSpPr txBox="1"/>
          <p:nvPr/>
        </p:nvSpPr>
        <p:spPr>
          <a:xfrm>
            <a:off x="3314700" y="1023550"/>
            <a:ext cx="5250300" cy="991041"/>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800" i="0" u="none" strike="noStrike" cap="none">
                <a:solidFill>
                  <a:schemeClr val="accent6"/>
                </a:solidFill>
                <a:latin typeface="Montserrat Medium"/>
                <a:ea typeface="Montserrat Medium"/>
                <a:cs typeface="Montserrat Medium"/>
                <a:sym typeface="Montserrat Medium"/>
              </a:rPr>
              <a:t>Enterprises are encouraged to transition from their legacy systems to embrace cutting-edge technologies, leading to heightened efficiency, enhanced cost optimization, and improved risk management.</a:t>
            </a:r>
          </a:p>
          <a:p>
            <a:pPr marL="0" marR="0" lvl="0" indent="0" algn="l" rtl="0">
              <a:lnSpc>
                <a:spcPct val="115000"/>
              </a:lnSpc>
              <a:spcBef>
                <a:spcPts val="0"/>
              </a:spcBef>
              <a:spcAft>
                <a:spcPts val="0"/>
              </a:spcAft>
              <a:buNone/>
            </a:pPr>
            <a:endParaRPr lang="en-US" sz="800" i="0" u="none" strike="noStrike" cap="none">
              <a:solidFill>
                <a:schemeClr val="accent6"/>
              </a:solidFill>
              <a:latin typeface="Montserrat Medium"/>
              <a:ea typeface="Montserrat Medium"/>
              <a:cs typeface="Montserrat Medium"/>
              <a:sym typeface="Montserrat Medium"/>
            </a:endParaRPr>
          </a:p>
          <a:p>
            <a:pPr marL="0" marR="0" lvl="0" indent="0" algn="l" rtl="0">
              <a:lnSpc>
                <a:spcPct val="115000"/>
              </a:lnSpc>
              <a:spcBef>
                <a:spcPts val="0"/>
              </a:spcBef>
              <a:spcAft>
                <a:spcPts val="0"/>
              </a:spcAft>
              <a:buNone/>
            </a:pPr>
            <a:r>
              <a:rPr lang="en-US" sz="800" i="0" u="none" strike="noStrike" cap="none">
                <a:solidFill>
                  <a:schemeClr val="accent6"/>
                </a:solidFill>
                <a:latin typeface="Montserrat Medium"/>
                <a:ea typeface="Montserrat Medium"/>
                <a:cs typeface="Montserrat Medium"/>
                <a:sym typeface="Montserrat Medium"/>
              </a:rPr>
              <a:t>Our comprehensive solutions encompass the entirety of the migration process, guaranteeing a seamless transition from inception to completion. This encompasses planning, installation, verification, customization, testing, data migration, and ongoing support.</a:t>
            </a:r>
          </a:p>
        </p:txBody>
      </p:sp>
    </p:spTree>
    <p:extLst>
      <p:ext uri="{BB962C8B-B14F-4D97-AF65-F5344CB8AC3E}">
        <p14:creationId xmlns:p14="http://schemas.microsoft.com/office/powerpoint/2010/main" val="82940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14" name="Google Shape;3911;p35">
            <a:extLst>
              <a:ext uri="{FF2B5EF4-FFF2-40B4-BE49-F238E27FC236}">
                <a16:creationId xmlns:a16="http://schemas.microsoft.com/office/drawing/2014/main" id="{6A646542-1D7E-498D-A483-2E312939B994}"/>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Cloud Computing</a:t>
            </a:r>
            <a:endParaRPr sz="1800" b="1" i="0" u="none" strike="noStrike" cap="none">
              <a:solidFill>
                <a:schemeClr val="dk1"/>
              </a:solidFill>
              <a:latin typeface="Montserrat"/>
              <a:ea typeface="Montserrat"/>
              <a:cs typeface="Montserrat"/>
              <a:sym typeface="Montserrat"/>
            </a:endParaRPr>
          </a:p>
        </p:txBody>
      </p:sp>
      <p:sp>
        <p:nvSpPr>
          <p:cNvPr id="15" name="Google Shape;3912;p35">
            <a:extLst>
              <a:ext uri="{FF2B5EF4-FFF2-40B4-BE49-F238E27FC236}">
                <a16:creationId xmlns:a16="http://schemas.microsoft.com/office/drawing/2014/main" id="{AA16B49E-B352-4885-B80B-3C58F44BFE0D}"/>
              </a:ext>
            </a:extLst>
          </p:cNvPr>
          <p:cNvSpPr/>
          <p:nvPr/>
        </p:nvSpPr>
        <p:spPr>
          <a:xfrm>
            <a:off x="1257049" y="1270275"/>
            <a:ext cx="2514600" cy="18588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marL="0" marR="0" lvl="0" indent="0" algn="l" rtl="0">
              <a:lnSpc>
                <a:spcPct val="114000"/>
              </a:lnSpc>
              <a:spcBef>
                <a:spcPts val="0"/>
              </a:spcBef>
              <a:spcAft>
                <a:spcPts val="200"/>
              </a:spcAft>
              <a:buNone/>
            </a:pPr>
            <a:r>
              <a:rPr lang="en" sz="800" i="0" u="none" strike="noStrike" cap="none">
                <a:solidFill>
                  <a:schemeClr val="accent6"/>
                </a:solidFill>
                <a:latin typeface="Montserrat Medium"/>
                <a:ea typeface="Montserrat Medium"/>
                <a:cs typeface="Montserrat Medium"/>
                <a:sym typeface="Montserrat Medium"/>
              </a:rPr>
              <a:t>Rikkeisoft facilitates the seamless integration of cloud computing technology for clients, enabling the migration of services such as storage, databases, development, and testing to the online realm, thereby eliminating the need for physical server maintenance.</a:t>
            </a:r>
            <a:endParaRPr sz="900" i="0" u="none" strike="noStrike" cap="none">
              <a:solidFill>
                <a:schemeClr val="accent6"/>
              </a:solidFill>
              <a:latin typeface="Montserrat Medium"/>
              <a:ea typeface="Montserrat Medium"/>
              <a:cs typeface="Montserrat Medium"/>
              <a:sym typeface="Montserrat Medium"/>
            </a:endParaRPr>
          </a:p>
        </p:txBody>
      </p:sp>
      <p:sp>
        <p:nvSpPr>
          <p:cNvPr id="17" name="Google Shape;3913;p35">
            <a:extLst>
              <a:ext uri="{FF2B5EF4-FFF2-40B4-BE49-F238E27FC236}">
                <a16:creationId xmlns:a16="http://schemas.microsoft.com/office/drawing/2014/main" id="{55476D1E-152C-4B4B-9837-5A17C92D7FA2}"/>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
        <p:nvSpPr>
          <p:cNvPr id="18" name="Google Shape;3914;p35">
            <a:extLst>
              <a:ext uri="{FF2B5EF4-FFF2-40B4-BE49-F238E27FC236}">
                <a16:creationId xmlns:a16="http://schemas.microsoft.com/office/drawing/2014/main" id="{6FDC1995-6209-424A-BADB-A7A58F0D0904}"/>
              </a:ext>
            </a:extLst>
          </p:cNvPr>
          <p:cNvSpPr txBox="1"/>
          <p:nvPr/>
        </p:nvSpPr>
        <p:spPr>
          <a:xfrm>
            <a:off x="4000500" y="1737964"/>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Technologies</a:t>
            </a:r>
            <a:endParaRPr sz="1000" b="1" i="0" u="none" strike="noStrike" cap="none">
              <a:solidFill>
                <a:srgbClr val="000000"/>
              </a:solidFill>
              <a:latin typeface="Montserrat"/>
              <a:ea typeface="Montserrat"/>
              <a:cs typeface="Montserrat"/>
              <a:sym typeface="Montserrat"/>
            </a:endParaRPr>
          </a:p>
        </p:txBody>
      </p:sp>
      <p:sp>
        <p:nvSpPr>
          <p:cNvPr id="19" name="Google Shape;3915;p35">
            <a:extLst>
              <a:ext uri="{FF2B5EF4-FFF2-40B4-BE49-F238E27FC236}">
                <a16:creationId xmlns:a16="http://schemas.microsoft.com/office/drawing/2014/main" id="{8AD14218-5FE5-430A-9F88-54173B898BC6}"/>
              </a:ext>
            </a:extLst>
          </p:cNvPr>
          <p:cNvSpPr txBox="1"/>
          <p:nvPr/>
        </p:nvSpPr>
        <p:spPr>
          <a:xfrm>
            <a:off x="5829300" y="1753419"/>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Microsoft Azure</a:t>
            </a:r>
            <a:endParaRPr sz="800" b="1" i="0" u="none" strike="noStrike" cap="none">
              <a:solidFill>
                <a:schemeClr val="accent6"/>
              </a:solidFill>
              <a:latin typeface="Montserrat"/>
              <a:ea typeface="Montserrat"/>
              <a:cs typeface="Montserrat"/>
              <a:sym typeface="Montserrat"/>
            </a:endParaRPr>
          </a:p>
        </p:txBody>
      </p:sp>
      <p:sp>
        <p:nvSpPr>
          <p:cNvPr id="20" name="Google Shape;3916;p35">
            <a:extLst>
              <a:ext uri="{FF2B5EF4-FFF2-40B4-BE49-F238E27FC236}">
                <a16:creationId xmlns:a16="http://schemas.microsoft.com/office/drawing/2014/main" id="{435EDDAE-3236-40F8-B959-E8543636AE8C}"/>
              </a:ext>
            </a:extLst>
          </p:cNvPr>
          <p:cNvSpPr txBox="1"/>
          <p:nvPr/>
        </p:nvSpPr>
        <p:spPr>
          <a:xfrm>
            <a:off x="5829300" y="1332333"/>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Amazon Web Service</a:t>
            </a:r>
            <a:endParaRPr sz="800" b="1" i="0" u="none" strike="noStrike" cap="none">
              <a:solidFill>
                <a:schemeClr val="accent6"/>
              </a:solidFill>
              <a:latin typeface="Montserrat"/>
              <a:ea typeface="Montserrat"/>
              <a:cs typeface="Montserrat"/>
              <a:sym typeface="Montserrat"/>
            </a:endParaRPr>
          </a:p>
        </p:txBody>
      </p:sp>
      <p:sp>
        <p:nvSpPr>
          <p:cNvPr id="21" name="Google Shape;3917;p35">
            <a:extLst>
              <a:ext uri="{FF2B5EF4-FFF2-40B4-BE49-F238E27FC236}">
                <a16:creationId xmlns:a16="http://schemas.microsoft.com/office/drawing/2014/main" id="{5FC58600-49EC-45EA-98CD-37023DEC7020}"/>
              </a:ext>
            </a:extLst>
          </p:cNvPr>
          <p:cNvSpPr txBox="1"/>
          <p:nvPr/>
        </p:nvSpPr>
        <p:spPr>
          <a:xfrm>
            <a:off x="5829300" y="2173797"/>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Salesforce</a:t>
            </a:r>
            <a:endParaRPr sz="800" b="1" i="0" u="none" strike="noStrike" cap="none">
              <a:solidFill>
                <a:schemeClr val="accent6"/>
              </a:solidFill>
              <a:latin typeface="Montserrat"/>
              <a:ea typeface="Montserrat"/>
              <a:cs typeface="Montserrat"/>
              <a:sym typeface="Montserrat"/>
            </a:endParaRPr>
          </a:p>
        </p:txBody>
      </p:sp>
      <p:cxnSp>
        <p:nvCxnSpPr>
          <p:cNvPr id="22" name="Google Shape;3918;p35">
            <a:extLst>
              <a:ext uri="{FF2B5EF4-FFF2-40B4-BE49-F238E27FC236}">
                <a16:creationId xmlns:a16="http://schemas.microsoft.com/office/drawing/2014/main" id="{04F1F914-755C-4E38-901B-DE252D067EB2}"/>
              </a:ext>
            </a:extLst>
          </p:cNvPr>
          <p:cNvCxnSpPr>
            <a:stCxn id="18" idx="3"/>
            <a:endCxn id="19" idx="1"/>
          </p:cNvCxnSpPr>
          <p:nvPr/>
        </p:nvCxnSpPr>
        <p:spPr>
          <a:xfrm>
            <a:off x="5143500" y="1907314"/>
            <a:ext cx="685800" cy="6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4" name="Google Shape;3919;p35">
            <a:extLst>
              <a:ext uri="{FF2B5EF4-FFF2-40B4-BE49-F238E27FC236}">
                <a16:creationId xmlns:a16="http://schemas.microsoft.com/office/drawing/2014/main" id="{66448812-B620-4503-A003-8D4C4D89F172}"/>
              </a:ext>
            </a:extLst>
          </p:cNvPr>
          <p:cNvCxnSpPr>
            <a:stCxn id="18" idx="3"/>
            <a:endCxn id="21" idx="1"/>
          </p:cNvCxnSpPr>
          <p:nvPr/>
        </p:nvCxnSpPr>
        <p:spPr>
          <a:xfrm>
            <a:off x="5143500" y="1907314"/>
            <a:ext cx="685800" cy="4203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34" name="Google Shape;3920;p35">
            <a:extLst>
              <a:ext uri="{FF2B5EF4-FFF2-40B4-BE49-F238E27FC236}">
                <a16:creationId xmlns:a16="http://schemas.microsoft.com/office/drawing/2014/main" id="{6D5DF7F0-CAEA-4404-8693-AED12B7B39CD}"/>
              </a:ext>
            </a:extLst>
          </p:cNvPr>
          <p:cNvCxnSpPr>
            <a:stCxn id="18" idx="3"/>
            <a:endCxn id="20" idx="1"/>
          </p:cNvCxnSpPr>
          <p:nvPr/>
        </p:nvCxnSpPr>
        <p:spPr>
          <a:xfrm flipV="1">
            <a:off x="5143500" y="1486233"/>
            <a:ext cx="685800" cy="421081"/>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35" name="Google Shape;3921;p35">
            <a:extLst>
              <a:ext uri="{FF2B5EF4-FFF2-40B4-BE49-F238E27FC236}">
                <a16:creationId xmlns:a16="http://schemas.microsoft.com/office/drawing/2014/main" id="{F8ADAC2A-A5F8-4C7D-A0C1-A1653F79C03E}"/>
              </a:ext>
            </a:extLst>
          </p:cNvPr>
          <p:cNvPicPr preferRelativeResize="0"/>
          <p:nvPr/>
        </p:nvPicPr>
        <p:blipFill rotWithShape="1">
          <a:blip r:embed="rId2">
            <a:alphaModFix/>
          </a:blip>
          <a:srcRect r="37362" b="10793"/>
          <a:stretch/>
        </p:blipFill>
        <p:spPr>
          <a:xfrm>
            <a:off x="1256549" y="3129100"/>
            <a:ext cx="2514600" cy="2014375"/>
          </a:xfrm>
          <a:prstGeom prst="rect">
            <a:avLst/>
          </a:prstGeom>
          <a:noFill/>
          <a:ln>
            <a:noFill/>
          </a:ln>
        </p:spPr>
      </p:pic>
      <p:sp>
        <p:nvSpPr>
          <p:cNvPr id="36" name="Google Shape;3922;p35">
            <a:extLst>
              <a:ext uri="{FF2B5EF4-FFF2-40B4-BE49-F238E27FC236}">
                <a16:creationId xmlns:a16="http://schemas.microsoft.com/office/drawing/2014/main" id="{3C038ED0-F998-4956-BF7D-9C0909777F4E}"/>
              </a:ext>
            </a:extLst>
          </p:cNvPr>
          <p:cNvSpPr txBox="1"/>
          <p:nvPr/>
        </p:nvSpPr>
        <p:spPr>
          <a:xfrm>
            <a:off x="4000500" y="3589889"/>
            <a:ext cx="1143000" cy="4926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Cloud services</a:t>
            </a:r>
            <a:endParaRPr sz="1000" b="1" i="0" u="none" strike="noStrike" cap="none">
              <a:solidFill>
                <a:srgbClr val="000000"/>
              </a:solidFill>
              <a:latin typeface="Montserrat"/>
              <a:ea typeface="Montserrat"/>
              <a:cs typeface="Montserrat"/>
              <a:sym typeface="Montserrat"/>
            </a:endParaRPr>
          </a:p>
        </p:txBody>
      </p:sp>
      <p:sp>
        <p:nvSpPr>
          <p:cNvPr id="37" name="Google Shape;3923;p35">
            <a:extLst>
              <a:ext uri="{FF2B5EF4-FFF2-40B4-BE49-F238E27FC236}">
                <a16:creationId xmlns:a16="http://schemas.microsoft.com/office/drawing/2014/main" id="{12710994-A981-4C33-BBBF-F9D7ADE0E0B5}"/>
              </a:ext>
            </a:extLst>
          </p:cNvPr>
          <p:cNvSpPr txBox="1"/>
          <p:nvPr/>
        </p:nvSpPr>
        <p:spPr>
          <a:xfrm>
            <a:off x="5829300" y="3053262"/>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Cloud Software Development</a:t>
            </a:r>
            <a:endParaRPr sz="800" b="1" i="0" u="none" strike="noStrike" cap="none">
              <a:solidFill>
                <a:schemeClr val="accent6"/>
              </a:solidFill>
              <a:latin typeface="Montserrat"/>
              <a:ea typeface="Montserrat"/>
              <a:cs typeface="Montserrat"/>
              <a:sym typeface="Montserrat"/>
            </a:endParaRPr>
          </a:p>
        </p:txBody>
      </p:sp>
      <p:sp>
        <p:nvSpPr>
          <p:cNvPr id="38" name="Google Shape;3924;p35">
            <a:extLst>
              <a:ext uri="{FF2B5EF4-FFF2-40B4-BE49-F238E27FC236}">
                <a16:creationId xmlns:a16="http://schemas.microsoft.com/office/drawing/2014/main" id="{F1F3C478-150C-48A6-A23E-DAE3EE1032C5}"/>
              </a:ext>
            </a:extLst>
          </p:cNvPr>
          <p:cNvSpPr txBox="1"/>
          <p:nvPr/>
        </p:nvSpPr>
        <p:spPr>
          <a:xfrm>
            <a:off x="5829300" y="2644553"/>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Cloud Migration</a:t>
            </a:r>
            <a:endParaRPr sz="800" b="1" i="0" u="none" strike="noStrike" cap="none">
              <a:solidFill>
                <a:schemeClr val="accent6"/>
              </a:solidFill>
              <a:latin typeface="Montserrat"/>
              <a:ea typeface="Montserrat"/>
              <a:cs typeface="Montserrat"/>
              <a:sym typeface="Montserrat"/>
            </a:endParaRPr>
          </a:p>
        </p:txBody>
      </p:sp>
      <p:sp>
        <p:nvSpPr>
          <p:cNvPr id="39" name="Google Shape;3925;p35">
            <a:extLst>
              <a:ext uri="{FF2B5EF4-FFF2-40B4-BE49-F238E27FC236}">
                <a16:creationId xmlns:a16="http://schemas.microsoft.com/office/drawing/2014/main" id="{0EAB9F79-2FEB-46B5-B32C-2977DCE0E440}"/>
              </a:ext>
            </a:extLst>
          </p:cNvPr>
          <p:cNvSpPr txBox="1"/>
          <p:nvPr/>
        </p:nvSpPr>
        <p:spPr>
          <a:xfrm>
            <a:off x="5829300" y="3461971"/>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Cloud Monitoring &amp; Optimization</a:t>
            </a:r>
            <a:endParaRPr sz="800" b="1" i="0" u="none" strike="noStrike" cap="none">
              <a:solidFill>
                <a:schemeClr val="accent6"/>
              </a:solidFill>
              <a:latin typeface="Montserrat"/>
              <a:ea typeface="Montserrat"/>
              <a:cs typeface="Montserrat"/>
              <a:sym typeface="Montserrat"/>
            </a:endParaRPr>
          </a:p>
        </p:txBody>
      </p:sp>
      <p:cxnSp>
        <p:nvCxnSpPr>
          <p:cNvPr id="40" name="Google Shape;3926;p35">
            <a:extLst>
              <a:ext uri="{FF2B5EF4-FFF2-40B4-BE49-F238E27FC236}">
                <a16:creationId xmlns:a16="http://schemas.microsoft.com/office/drawing/2014/main" id="{8396A560-34ED-4A38-BDBF-D378D54A17FE}"/>
              </a:ext>
            </a:extLst>
          </p:cNvPr>
          <p:cNvCxnSpPr>
            <a:stCxn id="36" idx="3"/>
            <a:endCxn id="37" idx="1"/>
          </p:cNvCxnSpPr>
          <p:nvPr/>
        </p:nvCxnSpPr>
        <p:spPr>
          <a:xfrm rot="10800000" flipH="1">
            <a:off x="5143500" y="3207089"/>
            <a:ext cx="685800" cy="6291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41" name="Google Shape;3927;p35">
            <a:extLst>
              <a:ext uri="{FF2B5EF4-FFF2-40B4-BE49-F238E27FC236}">
                <a16:creationId xmlns:a16="http://schemas.microsoft.com/office/drawing/2014/main" id="{41DE7FFB-B1CD-405E-BD67-D45FF772F514}"/>
              </a:ext>
            </a:extLst>
          </p:cNvPr>
          <p:cNvCxnSpPr>
            <a:stCxn id="36" idx="3"/>
            <a:endCxn id="39" idx="1"/>
          </p:cNvCxnSpPr>
          <p:nvPr/>
        </p:nvCxnSpPr>
        <p:spPr>
          <a:xfrm rot="10800000" flipH="1">
            <a:off x="5143500" y="3615989"/>
            <a:ext cx="685800" cy="2202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42" name="Google Shape;3928;p35">
            <a:extLst>
              <a:ext uri="{FF2B5EF4-FFF2-40B4-BE49-F238E27FC236}">
                <a16:creationId xmlns:a16="http://schemas.microsoft.com/office/drawing/2014/main" id="{B0F1CCBE-8E8B-40F7-A63C-BB605E648ABD}"/>
              </a:ext>
            </a:extLst>
          </p:cNvPr>
          <p:cNvCxnSpPr>
            <a:stCxn id="36" idx="3"/>
            <a:endCxn id="38" idx="1"/>
          </p:cNvCxnSpPr>
          <p:nvPr/>
        </p:nvCxnSpPr>
        <p:spPr>
          <a:xfrm rot="10800000" flipH="1">
            <a:off x="5143500" y="2798489"/>
            <a:ext cx="685800" cy="10377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43" name="Google Shape;3929;p35">
            <a:extLst>
              <a:ext uri="{FF2B5EF4-FFF2-40B4-BE49-F238E27FC236}">
                <a16:creationId xmlns:a16="http://schemas.microsoft.com/office/drawing/2014/main" id="{057E2CEA-45D4-4F77-8C1E-5CCC4F02D45E}"/>
              </a:ext>
            </a:extLst>
          </p:cNvPr>
          <p:cNvSpPr txBox="1"/>
          <p:nvPr/>
        </p:nvSpPr>
        <p:spPr>
          <a:xfrm>
            <a:off x="5829300" y="4279388"/>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DevOps </a:t>
            </a:r>
            <a:endParaRPr sz="800" b="1" i="0" u="none" strike="noStrike" cap="none">
              <a:solidFill>
                <a:schemeClr val="accent6"/>
              </a:solidFill>
              <a:latin typeface="Montserrat"/>
              <a:ea typeface="Montserrat"/>
              <a:cs typeface="Montserrat"/>
              <a:sym typeface="Montserrat"/>
            </a:endParaRPr>
          </a:p>
        </p:txBody>
      </p:sp>
      <p:sp>
        <p:nvSpPr>
          <p:cNvPr id="44" name="Google Shape;3930;p35">
            <a:extLst>
              <a:ext uri="{FF2B5EF4-FFF2-40B4-BE49-F238E27FC236}">
                <a16:creationId xmlns:a16="http://schemas.microsoft.com/office/drawing/2014/main" id="{86A8F754-5154-4C96-8793-758CF6D4D466}"/>
              </a:ext>
            </a:extLst>
          </p:cNvPr>
          <p:cNvSpPr txBox="1"/>
          <p:nvPr/>
        </p:nvSpPr>
        <p:spPr>
          <a:xfrm>
            <a:off x="5829300" y="3870679"/>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Data Backup &amp; Migration</a:t>
            </a:r>
            <a:endParaRPr sz="800" b="1" i="0" u="none" strike="noStrike" cap="none">
              <a:solidFill>
                <a:schemeClr val="accent6"/>
              </a:solidFill>
              <a:latin typeface="Montserrat"/>
              <a:ea typeface="Montserrat"/>
              <a:cs typeface="Montserrat"/>
              <a:sym typeface="Montserrat"/>
            </a:endParaRPr>
          </a:p>
        </p:txBody>
      </p:sp>
      <p:sp>
        <p:nvSpPr>
          <p:cNvPr id="45" name="Google Shape;3931;p35">
            <a:extLst>
              <a:ext uri="{FF2B5EF4-FFF2-40B4-BE49-F238E27FC236}">
                <a16:creationId xmlns:a16="http://schemas.microsoft.com/office/drawing/2014/main" id="{24D8FB92-A83F-4D07-9ED8-2BB717864CEF}"/>
              </a:ext>
            </a:extLst>
          </p:cNvPr>
          <p:cNvSpPr txBox="1"/>
          <p:nvPr/>
        </p:nvSpPr>
        <p:spPr>
          <a:xfrm>
            <a:off x="5829300" y="4688097"/>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accent6"/>
                </a:solidFill>
                <a:latin typeface="Montserrat"/>
                <a:ea typeface="Montserrat"/>
                <a:cs typeface="Montserrat"/>
                <a:sym typeface="Montserrat"/>
              </a:rPr>
              <a:t>Complete Infrastructure Solution</a:t>
            </a:r>
            <a:endParaRPr sz="800" b="1" i="0" u="none" strike="noStrike" cap="none">
              <a:solidFill>
                <a:schemeClr val="accent6"/>
              </a:solidFill>
              <a:latin typeface="Montserrat"/>
              <a:ea typeface="Montserrat"/>
              <a:cs typeface="Montserrat"/>
              <a:sym typeface="Montserrat"/>
            </a:endParaRPr>
          </a:p>
        </p:txBody>
      </p:sp>
      <p:cxnSp>
        <p:nvCxnSpPr>
          <p:cNvPr id="46" name="Google Shape;3932;p35">
            <a:extLst>
              <a:ext uri="{FF2B5EF4-FFF2-40B4-BE49-F238E27FC236}">
                <a16:creationId xmlns:a16="http://schemas.microsoft.com/office/drawing/2014/main" id="{BCCD6814-21A0-476F-8B99-AA11CB27EF3B}"/>
              </a:ext>
            </a:extLst>
          </p:cNvPr>
          <p:cNvCxnSpPr>
            <a:stCxn id="36" idx="3"/>
            <a:endCxn id="44" idx="1"/>
          </p:cNvCxnSpPr>
          <p:nvPr/>
        </p:nvCxnSpPr>
        <p:spPr>
          <a:xfrm>
            <a:off x="5143500" y="3836189"/>
            <a:ext cx="685800" cy="1884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47" name="Google Shape;3933;p35">
            <a:extLst>
              <a:ext uri="{FF2B5EF4-FFF2-40B4-BE49-F238E27FC236}">
                <a16:creationId xmlns:a16="http://schemas.microsoft.com/office/drawing/2014/main" id="{34227296-9308-4A68-B5C5-C61CD78B1AF0}"/>
              </a:ext>
            </a:extLst>
          </p:cNvPr>
          <p:cNvCxnSpPr>
            <a:stCxn id="36" idx="3"/>
            <a:endCxn id="43" idx="1"/>
          </p:cNvCxnSpPr>
          <p:nvPr/>
        </p:nvCxnSpPr>
        <p:spPr>
          <a:xfrm>
            <a:off x="5143500" y="3836189"/>
            <a:ext cx="685800" cy="5970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48" name="Google Shape;3934;p35">
            <a:extLst>
              <a:ext uri="{FF2B5EF4-FFF2-40B4-BE49-F238E27FC236}">
                <a16:creationId xmlns:a16="http://schemas.microsoft.com/office/drawing/2014/main" id="{0A821133-EA5A-483E-BA59-B20278C176D3}"/>
              </a:ext>
            </a:extLst>
          </p:cNvPr>
          <p:cNvCxnSpPr>
            <a:stCxn id="36" idx="3"/>
            <a:endCxn id="45" idx="1"/>
          </p:cNvCxnSpPr>
          <p:nvPr/>
        </p:nvCxnSpPr>
        <p:spPr>
          <a:xfrm>
            <a:off x="5143500" y="3836189"/>
            <a:ext cx="685800" cy="10059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49" name="Google Shape;3935;p35">
            <a:extLst>
              <a:ext uri="{FF2B5EF4-FFF2-40B4-BE49-F238E27FC236}">
                <a16:creationId xmlns:a16="http://schemas.microsoft.com/office/drawing/2014/main" id="{55076AEC-8E93-4CA3-BC16-C3BF0A846ADE}"/>
              </a:ext>
            </a:extLst>
          </p:cNvPr>
          <p:cNvPicPr preferRelativeResize="0"/>
          <p:nvPr/>
        </p:nvPicPr>
        <p:blipFill rotWithShape="1">
          <a:blip r:embed="rId3">
            <a:alphaModFix/>
          </a:blip>
          <a:srcRect/>
          <a:stretch/>
        </p:blipFill>
        <p:spPr>
          <a:xfrm>
            <a:off x="1456625" y="1363614"/>
            <a:ext cx="220200" cy="220200"/>
          </a:xfrm>
          <a:prstGeom prst="rect">
            <a:avLst/>
          </a:prstGeom>
          <a:noFill/>
          <a:ln>
            <a:noFill/>
          </a:ln>
        </p:spPr>
      </p:pic>
    </p:spTree>
    <p:extLst>
      <p:ext uri="{BB962C8B-B14F-4D97-AF65-F5344CB8AC3E}">
        <p14:creationId xmlns:p14="http://schemas.microsoft.com/office/powerpoint/2010/main" val="2496151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29" name="Google Shape;3940;p36">
            <a:extLst>
              <a:ext uri="{FF2B5EF4-FFF2-40B4-BE49-F238E27FC236}">
                <a16:creationId xmlns:a16="http://schemas.microsoft.com/office/drawing/2014/main" id="{DF804BF7-5E3B-4788-BABF-18FB99E4206B}"/>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Artificial Intelligence (AI)</a:t>
            </a:r>
            <a:endParaRPr sz="1800" b="1" i="0" u="none" strike="noStrike" cap="none">
              <a:solidFill>
                <a:schemeClr val="dk1"/>
              </a:solidFill>
              <a:latin typeface="Montserrat"/>
              <a:ea typeface="Montserrat"/>
              <a:cs typeface="Montserrat"/>
              <a:sym typeface="Montserrat"/>
            </a:endParaRPr>
          </a:p>
        </p:txBody>
      </p:sp>
      <p:sp>
        <p:nvSpPr>
          <p:cNvPr id="30" name="Google Shape;3941;p36">
            <a:extLst>
              <a:ext uri="{FF2B5EF4-FFF2-40B4-BE49-F238E27FC236}">
                <a16:creationId xmlns:a16="http://schemas.microsoft.com/office/drawing/2014/main" id="{A851B876-9017-4130-810C-708104FC782A}"/>
              </a:ext>
            </a:extLst>
          </p:cNvPr>
          <p:cNvSpPr/>
          <p:nvPr/>
        </p:nvSpPr>
        <p:spPr>
          <a:xfrm>
            <a:off x="1257300" y="1270275"/>
            <a:ext cx="2514600" cy="18588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457200" rIns="182875" bIns="182875" anchor="t" anchorCtr="0">
            <a:noAutofit/>
          </a:bodyPr>
          <a:lstStyle/>
          <a:p>
            <a:pPr>
              <a:lnSpc>
                <a:spcPct val="114000"/>
              </a:lnSpc>
              <a:spcAft>
                <a:spcPts val="200"/>
              </a:spcAft>
            </a:pPr>
            <a:r>
              <a:rPr lang="en" sz="800">
                <a:solidFill>
                  <a:schemeClr val="accent6"/>
                </a:solidFill>
                <a:latin typeface="Montserrat Medium"/>
                <a:sym typeface="Montserrat Medium"/>
              </a:rPr>
              <a:t>In 2019, Rikkeisoft established Rikkei AI, a convergence of preeminent AI experts in Vietnam. Rikkei AI is dedicated to aiding businesses and enterprises in tackling intricate challenges through advanced technological solutions. Our array of AI applications serves to enhance company productivity and streamline costs effectively.</a:t>
            </a:r>
            <a:endParaRPr sz="800">
              <a:solidFill>
                <a:schemeClr val="accent6"/>
              </a:solidFill>
              <a:latin typeface="Montserrat Medium"/>
              <a:sym typeface="Montserrat Medium"/>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Montserrat"/>
              <a:ea typeface="Montserrat"/>
              <a:cs typeface="Montserrat"/>
              <a:sym typeface="Montserrat"/>
            </a:endParaRPr>
          </a:p>
        </p:txBody>
      </p:sp>
      <p:sp>
        <p:nvSpPr>
          <p:cNvPr id="31" name="Google Shape;3942;p36">
            <a:extLst>
              <a:ext uri="{FF2B5EF4-FFF2-40B4-BE49-F238E27FC236}">
                <a16:creationId xmlns:a16="http://schemas.microsoft.com/office/drawing/2014/main" id="{D677D865-BCDE-43D1-9702-80672E928618}"/>
              </a:ext>
            </a:extLst>
          </p:cNvPr>
          <p:cNvSpPr txBox="1"/>
          <p:nvPr/>
        </p:nvSpPr>
        <p:spPr>
          <a:xfrm>
            <a:off x="4000500" y="2835639"/>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32" name="Google Shape;3943;p36">
            <a:extLst>
              <a:ext uri="{FF2B5EF4-FFF2-40B4-BE49-F238E27FC236}">
                <a16:creationId xmlns:a16="http://schemas.microsoft.com/office/drawing/2014/main" id="{F2432B04-AEA9-4A1D-AE23-CA305521BACF}"/>
              </a:ext>
            </a:extLst>
          </p:cNvPr>
          <p:cNvSpPr txBox="1"/>
          <p:nvPr/>
        </p:nvSpPr>
        <p:spPr>
          <a:xfrm>
            <a:off x="5829300" y="2430744"/>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Speech Recognition</a:t>
            </a:r>
            <a:endParaRPr sz="800" b="1" i="0" u="none" strike="noStrike" cap="none">
              <a:solidFill>
                <a:schemeClr val="accent6"/>
              </a:solidFill>
              <a:latin typeface="Montserrat"/>
              <a:ea typeface="Montserrat"/>
              <a:cs typeface="Montserrat"/>
              <a:sym typeface="Montserrat"/>
            </a:endParaRPr>
          </a:p>
        </p:txBody>
      </p:sp>
      <p:sp>
        <p:nvSpPr>
          <p:cNvPr id="33" name="Google Shape;3944;p36">
            <a:extLst>
              <a:ext uri="{FF2B5EF4-FFF2-40B4-BE49-F238E27FC236}">
                <a16:creationId xmlns:a16="http://schemas.microsoft.com/office/drawing/2014/main" id="{C7C75276-91EE-4055-B43F-1827370497FD}"/>
              </a:ext>
            </a:extLst>
          </p:cNvPr>
          <p:cNvSpPr txBox="1"/>
          <p:nvPr/>
        </p:nvSpPr>
        <p:spPr>
          <a:xfrm>
            <a:off x="5829300" y="1704466"/>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Image Recognition</a:t>
            </a:r>
            <a:endParaRPr sz="800" b="1" i="0" u="none" strike="noStrike" cap="none">
              <a:solidFill>
                <a:schemeClr val="accent6"/>
              </a:solidFill>
              <a:latin typeface="Montserrat"/>
              <a:ea typeface="Montserrat"/>
              <a:cs typeface="Montserrat"/>
              <a:sym typeface="Montserrat"/>
            </a:endParaRPr>
          </a:p>
        </p:txBody>
      </p:sp>
      <p:sp>
        <p:nvSpPr>
          <p:cNvPr id="50" name="Google Shape;3945;p36">
            <a:extLst>
              <a:ext uri="{FF2B5EF4-FFF2-40B4-BE49-F238E27FC236}">
                <a16:creationId xmlns:a16="http://schemas.microsoft.com/office/drawing/2014/main" id="{DC6B0146-08F6-466F-9A11-E25EF7763269}"/>
              </a:ext>
            </a:extLst>
          </p:cNvPr>
          <p:cNvSpPr txBox="1"/>
          <p:nvPr/>
        </p:nvSpPr>
        <p:spPr>
          <a:xfrm>
            <a:off x="5829300" y="3157022"/>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Data Mining</a:t>
            </a:r>
            <a:endParaRPr sz="800" b="1" i="0" u="none" strike="noStrike" cap="none">
              <a:solidFill>
                <a:schemeClr val="accent6"/>
              </a:solidFill>
              <a:latin typeface="Montserrat"/>
              <a:ea typeface="Montserrat"/>
              <a:cs typeface="Montserrat"/>
              <a:sym typeface="Montserrat"/>
            </a:endParaRPr>
          </a:p>
        </p:txBody>
      </p:sp>
      <p:cxnSp>
        <p:nvCxnSpPr>
          <p:cNvPr id="51" name="Google Shape;3946;p36">
            <a:extLst>
              <a:ext uri="{FF2B5EF4-FFF2-40B4-BE49-F238E27FC236}">
                <a16:creationId xmlns:a16="http://schemas.microsoft.com/office/drawing/2014/main" id="{E5409BB6-E7C0-4F20-B90C-0722916C1636}"/>
              </a:ext>
            </a:extLst>
          </p:cNvPr>
          <p:cNvCxnSpPr>
            <a:stCxn id="31" idx="3"/>
            <a:endCxn id="32" idx="1"/>
          </p:cNvCxnSpPr>
          <p:nvPr/>
        </p:nvCxnSpPr>
        <p:spPr>
          <a:xfrm rot="10800000" flipH="1">
            <a:off x="5143500" y="2584689"/>
            <a:ext cx="685800" cy="4203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52" name="Google Shape;3947;p36">
            <a:extLst>
              <a:ext uri="{FF2B5EF4-FFF2-40B4-BE49-F238E27FC236}">
                <a16:creationId xmlns:a16="http://schemas.microsoft.com/office/drawing/2014/main" id="{BFDF0B1C-1A61-410F-8089-5E768255C091}"/>
              </a:ext>
            </a:extLst>
          </p:cNvPr>
          <p:cNvCxnSpPr>
            <a:stCxn id="31" idx="3"/>
            <a:endCxn id="50" idx="1"/>
          </p:cNvCxnSpPr>
          <p:nvPr/>
        </p:nvCxnSpPr>
        <p:spPr>
          <a:xfrm>
            <a:off x="5143500" y="3004989"/>
            <a:ext cx="685800" cy="3060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53" name="Google Shape;3948;p36">
            <a:extLst>
              <a:ext uri="{FF2B5EF4-FFF2-40B4-BE49-F238E27FC236}">
                <a16:creationId xmlns:a16="http://schemas.microsoft.com/office/drawing/2014/main" id="{4FAEED64-A22F-49C0-B2CD-FD38451F7220}"/>
              </a:ext>
            </a:extLst>
          </p:cNvPr>
          <p:cNvCxnSpPr>
            <a:stCxn id="31" idx="3"/>
            <a:endCxn id="33" idx="1"/>
          </p:cNvCxnSpPr>
          <p:nvPr/>
        </p:nvCxnSpPr>
        <p:spPr>
          <a:xfrm rot="10800000" flipH="1">
            <a:off x="5143500" y="1858389"/>
            <a:ext cx="685800" cy="11466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54" name="Google Shape;3949;p36">
            <a:extLst>
              <a:ext uri="{FF2B5EF4-FFF2-40B4-BE49-F238E27FC236}">
                <a16:creationId xmlns:a16="http://schemas.microsoft.com/office/drawing/2014/main" id="{ADBA8A1B-99D5-4BE3-B196-8E1FE2D9A83E}"/>
              </a:ext>
            </a:extLst>
          </p:cNvPr>
          <p:cNvSpPr txBox="1"/>
          <p:nvPr/>
        </p:nvSpPr>
        <p:spPr>
          <a:xfrm>
            <a:off x="5829300" y="3883300"/>
            <a:ext cx="2057400" cy="4311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Natural Language Processing (NLP)</a:t>
            </a:r>
            <a:endParaRPr sz="800" b="1" i="0" u="none" strike="noStrike" cap="none">
              <a:solidFill>
                <a:schemeClr val="accent6"/>
              </a:solidFill>
              <a:latin typeface="Montserrat"/>
              <a:ea typeface="Montserrat"/>
              <a:cs typeface="Montserrat"/>
              <a:sym typeface="Montserrat"/>
            </a:endParaRPr>
          </a:p>
        </p:txBody>
      </p:sp>
      <p:cxnSp>
        <p:nvCxnSpPr>
          <p:cNvPr id="55" name="Google Shape;3950;p36">
            <a:extLst>
              <a:ext uri="{FF2B5EF4-FFF2-40B4-BE49-F238E27FC236}">
                <a16:creationId xmlns:a16="http://schemas.microsoft.com/office/drawing/2014/main" id="{81CBA392-6E37-41D9-A79F-9FFA06287DA5}"/>
              </a:ext>
            </a:extLst>
          </p:cNvPr>
          <p:cNvCxnSpPr>
            <a:stCxn id="31" idx="3"/>
            <a:endCxn id="54" idx="1"/>
          </p:cNvCxnSpPr>
          <p:nvPr/>
        </p:nvCxnSpPr>
        <p:spPr>
          <a:xfrm>
            <a:off x="5143500" y="3004989"/>
            <a:ext cx="685800" cy="10938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56" name="Google Shape;3951;p36">
            <a:extLst>
              <a:ext uri="{FF2B5EF4-FFF2-40B4-BE49-F238E27FC236}">
                <a16:creationId xmlns:a16="http://schemas.microsoft.com/office/drawing/2014/main" id="{F1BFFABD-FF04-40B6-9C2E-AE14B0CB5CCB}"/>
              </a:ext>
            </a:extLst>
          </p:cNvPr>
          <p:cNvPicPr preferRelativeResize="0"/>
          <p:nvPr/>
        </p:nvPicPr>
        <p:blipFill rotWithShape="1">
          <a:blip r:embed="rId2">
            <a:alphaModFix/>
          </a:blip>
          <a:srcRect/>
          <a:stretch/>
        </p:blipFill>
        <p:spPr>
          <a:xfrm>
            <a:off x="1419821" y="1285249"/>
            <a:ext cx="419226" cy="419226"/>
          </a:xfrm>
          <a:prstGeom prst="rect">
            <a:avLst/>
          </a:prstGeom>
          <a:noFill/>
          <a:ln>
            <a:noFill/>
          </a:ln>
        </p:spPr>
      </p:pic>
      <p:pic>
        <p:nvPicPr>
          <p:cNvPr id="57" name="Google Shape;3952;p36">
            <a:extLst>
              <a:ext uri="{FF2B5EF4-FFF2-40B4-BE49-F238E27FC236}">
                <a16:creationId xmlns:a16="http://schemas.microsoft.com/office/drawing/2014/main" id="{C211C0BC-DA5A-437B-BE87-59B689DEA052}"/>
              </a:ext>
            </a:extLst>
          </p:cNvPr>
          <p:cNvPicPr preferRelativeResize="0"/>
          <p:nvPr/>
        </p:nvPicPr>
        <p:blipFill rotWithShape="1">
          <a:blip r:embed="rId3">
            <a:alphaModFix/>
          </a:blip>
          <a:srcRect r="37362" b="10793"/>
          <a:stretch/>
        </p:blipFill>
        <p:spPr>
          <a:xfrm>
            <a:off x="1257300" y="3129125"/>
            <a:ext cx="2514600" cy="2014375"/>
          </a:xfrm>
          <a:prstGeom prst="rect">
            <a:avLst/>
          </a:prstGeom>
          <a:noFill/>
          <a:ln>
            <a:noFill/>
          </a:ln>
        </p:spPr>
      </p:pic>
      <p:sp>
        <p:nvSpPr>
          <p:cNvPr id="58" name="Google Shape;3913;p35">
            <a:extLst>
              <a:ext uri="{FF2B5EF4-FFF2-40B4-BE49-F238E27FC236}">
                <a16:creationId xmlns:a16="http://schemas.microsoft.com/office/drawing/2014/main" id="{31F9E960-7FFF-4F89-A1D5-28F7BF38B94C}"/>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58944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18" name="Google Shape;3958;p37">
            <a:extLst>
              <a:ext uri="{FF2B5EF4-FFF2-40B4-BE49-F238E27FC236}">
                <a16:creationId xmlns:a16="http://schemas.microsoft.com/office/drawing/2014/main" id="{4BB83CDA-BB3C-405C-A1AB-78CD0B486A33}"/>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Blockchain</a:t>
            </a:r>
            <a:endParaRPr sz="1800" b="1" i="0" u="none" strike="noStrike" cap="none">
              <a:solidFill>
                <a:schemeClr val="dk1"/>
              </a:solidFill>
              <a:latin typeface="Montserrat"/>
              <a:ea typeface="Montserrat"/>
              <a:cs typeface="Montserrat"/>
              <a:sym typeface="Montserrat"/>
            </a:endParaRPr>
          </a:p>
        </p:txBody>
      </p:sp>
      <p:sp>
        <p:nvSpPr>
          <p:cNvPr id="19" name="Google Shape;3959;p37">
            <a:extLst>
              <a:ext uri="{FF2B5EF4-FFF2-40B4-BE49-F238E27FC236}">
                <a16:creationId xmlns:a16="http://schemas.microsoft.com/office/drawing/2014/main" id="{1DACAB2D-D67F-44E7-B1B2-4AF75C5372BA}"/>
              </a:ext>
            </a:extLst>
          </p:cNvPr>
          <p:cNvSpPr/>
          <p:nvPr/>
        </p:nvSpPr>
        <p:spPr>
          <a:xfrm>
            <a:off x="1257300" y="1377725"/>
            <a:ext cx="2514600" cy="17514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marR="0" lvl="0" indent="0">
              <a:lnSpc>
                <a:spcPct val="114000"/>
              </a:lnSpc>
              <a:spcBef>
                <a:spcPts val="0"/>
              </a:spcBef>
              <a:spcAft>
                <a:spcPts val="200"/>
              </a:spcAft>
              <a:buNone/>
            </a:pPr>
            <a:r>
              <a:rPr lang="en" sz="800">
                <a:solidFill>
                  <a:schemeClr val="accent6"/>
                </a:solidFill>
                <a:latin typeface="Montserrat Medium"/>
                <a:sym typeface="Montserrat"/>
              </a:rPr>
              <a:t>Utilizing blockchain technology, Rikkeisoft pioneers the creation of high-quality projects that garner national and international recognition for their remarkable applicability, transparency, and security.</a:t>
            </a:r>
            <a:endParaRPr sz="800">
              <a:solidFill>
                <a:schemeClr val="accent6"/>
              </a:solidFill>
              <a:latin typeface="Montserrat Medium"/>
              <a:sym typeface="Montserrat"/>
            </a:endParaRPr>
          </a:p>
        </p:txBody>
      </p:sp>
      <p:pic>
        <p:nvPicPr>
          <p:cNvPr id="20" name="Google Shape;3960;p37">
            <a:extLst>
              <a:ext uri="{FF2B5EF4-FFF2-40B4-BE49-F238E27FC236}">
                <a16:creationId xmlns:a16="http://schemas.microsoft.com/office/drawing/2014/main" id="{1454D92B-35F6-4857-8408-7ABAD0239907}"/>
              </a:ext>
            </a:extLst>
          </p:cNvPr>
          <p:cNvPicPr preferRelativeResize="0"/>
          <p:nvPr/>
        </p:nvPicPr>
        <p:blipFill rotWithShape="1">
          <a:blip r:embed="rId2">
            <a:alphaModFix/>
          </a:blip>
          <a:srcRect r="40162" b="4461"/>
          <a:stretch/>
        </p:blipFill>
        <p:spPr>
          <a:xfrm>
            <a:off x="1257300" y="3129125"/>
            <a:ext cx="2514600" cy="2014375"/>
          </a:xfrm>
          <a:prstGeom prst="rect">
            <a:avLst/>
          </a:prstGeom>
          <a:noFill/>
          <a:ln>
            <a:noFill/>
          </a:ln>
        </p:spPr>
      </p:pic>
      <p:sp>
        <p:nvSpPr>
          <p:cNvPr id="21" name="Google Shape;3961;p37">
            <a:extLst>
              <a:ext uri="{FF2B5EF4-FFF2-40B4-BE49-F238E27FC236}">
                <a16:creationId xmlns:a16="http://schemas.microsoft.com/office/drawing/2014/main" id="{6D83E5F7-DD80-45A1-9FE3-F757E5FFFC29}"/>
              </a:ext>
            </a:extLst>
          </p:cNvPr>
          <p:cNvSpPr txBox="1"/>
          <p:nvPr/>
        </p:nvSpPr>
        <p:spPr>
          <a:xfrm>
            <a:off x="4000500" y="2835639"/>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22" name="Google Shape;3962;p37">
            <a:extLst>
              <a:ext uri="{FF2B5EF4-FFF2-40B4-BE49-F238E27FC236}">
                <a16:creationId xmlns:a16="http://schemas.microsoft.com/office/drawing/2014/main" id="{EE33750C-FC22-45F3-945B-914F6A57B454}"/>
              </a:ext>
            </a:extLst>
          </p:cNvPr>
          <p:cNvSpPr txBox="1"/>
          <p:nvPr/>
        </p:nvSpPr>
        <p:spPr>
          <a:xfrm>
            <a:off x="5829300" y="283372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NFT Marketplace</a:t>
            </a:r>
            <a:endParaRPr sz="800" b="1" i="0" u="none" strike="noStrike" cap="none">
              <a:solidFill>
                <a:schemeClr val="accent6"/>
              </a:solidFill>
              <a:latin typeface="Montserrat"/>
              <a:ea typeface="Montserrat"/>
              <a:cs typeface="Montserrat"/>
              <a:sym typeface="Montserrat"/>
            </a:endParaRPr>
          </a:p>
        </p:txBody>
      </p:sp>
      <p:sp>
        <p:nvSpPr>
          <p:cNvPr id="24" name="Google Shape;3963;p37">
            <a:extLst>
              <a:ext uri="{FF2B5EF4-FFF2-40B4-BE49-F238E27FC236}">
                <a16:creationId xmlns:a16="http://schemas.microsoft.com/office/drawing/2014/main" id="{86E91327-D13B-469A-9DA8-3F5E9AF6A719}"/>
              </a:ext>
            </a:extLst>
          </p:cNvPr>
          <p:cNvSpPr txBox="1"/>
          <p:nvPr/>
        </p:nvSpPr>
        <p:spPr>
          <a:xfrm>
            <a:off x="5829300" y="2222841"/>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NFT Games</a:t>
            </a:r>
            <a:endParaRPr sz="800" b="1" i="0" u="none" strike="noStrike" cap="none">
              <a:solidFill>
                <a:schemeClr val="accent6"/>
              </a:solidFill>
              <a:latin typeface="Montserrat"/>
              <a:ea typeface="Montserrat"/>
              <a:cs typeface="Montserrat"/>
              <a:sym typeface="Montserrat"/>
            </a:endParaRPr>
          </a:p>
        </p:txBody>
      </p:sp>
      <p:sp>
        <p:nvSpPr>
          <p:cNvPr id="25" name="Google Shape;3964;p37">
            <a:extLst>
              <a:ext uri="{FF2B5EF4-FFF2-40B4-BE49-F238E27FC236}">
                <a16:creationId xmlns:a16="http://schemas.microsoft.com/office/drawing/2014/main" id="{ECBEEDD7-CFE2-41FA-910C-FD3C94BBB200}"/>
              </a:ext>
            </a:extLst>
          </p:cNvPr>
          <p:cNvSpPr txBox="1"/>
          <p:nvPr/>
        </p:nvSpPr>
        <p:spPr>
          <a:xfrm>
            <a:off x="5829300" y="3474547"/>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Blockchain Wallet</a:t>
            </a:r>
            <a:endParaRPr sz="800" b="1" i="0" u="none" strike="noStrike" cap="none">
              <a:solidFill>
                <a:schemeClr val="accent6"/>
              </a:solidFill>
              <a:latin typeface="Montserrat"/>
              <a:ea typeface="Montserrat"/>
              <a:cs typeface="Montserrat"/>
              <a:sym typeface="Montserrat"/>
            </a:endParaRPr>
          </a:p>
        </p:txBody>
      </p:sp>
      <p:cxnSp>
        <p:nvCxnSpPr>
          <p:cNvPr id="26" name="Google Shape;3965;p37">
            <a:extLst>
              <a:ext uri="{FF2B5EF4-FFF2-40B4-BE49-F238E27FC236}">
                <a16:creationId xmlns:a16="http://schemas.microsoft.com/office/drawing/2014/main" id="{61A86343-E386-443F-8D0A-E91B19E9C776}"/>
              </a:ext>
            </a:extLst>
          </p:cNvPr>
          <p:cNvCxnSpPr>
            <a:stCxn id="21" idx="3"/>
            <a:endCxn id="22" idx="1"/>
          </p:cNvCxnSpPr>
          <p:nvPr/>
        </p:nvCxnSpPr>
        <p:spPr>
          <a:xfrm rot="10800000" flipH="1">
            <a:off x="5143500" y="2987589"/>
            <a:ext cx="685800" cy="174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7" name="Google Shape;3966;p37">
            <a:extLst>
              <a:ext uri="{FF2B5EF4-FFF2-40B4-BE49-F238E27FC236}">
                <a16:creationId xmlns:a16="http://schemas.microsoft.com/office/drawing/2014/main" id="{67629FFF-166E-4979-B05E-FBD3ABADFC3F}"/>
              </a:ext>
            </a:extLst>
          </p:cNvPr>
          <p:cNvCxnSpPr>
            <a:stCxn id="21" idx="3"/>
            <a:endCxn id="25" idx="1"/>
          </p:cNvCxnSpPr>
          <p:nvPr/>
        </p:nvCxnSpPr>
        <p:spPr>
          <a:xfrm>
            <a:off x="5143500" y="3004989"/>
            <a:ext cx="685800" cy="6234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8" name="Google Shape;3967;p37">
            <a:extLst>
              <a:ext uri="{FF2B5EF4-FFF2-40B4-BE49-F238E27FC236}">
                <a16:creationId xmlns:a16="http://schemas.microsoft.com/office/drawing/2014/main" id="{4D158478-A316-40CF-8CF9-99AE5E36C65F}"/>
              </a:ext>
            </a:extLst>
          </p:cNvPr>
          <p:cNvCxnSpPr>
            <a:stCxn id="21" idx="3"/>
            <a:endCxn id="24" idx="1"/>
          </p:cNvCxnSpPr>
          <p:nvPr/>
        </p:nvCxnSpPr>
        <p:spPr>
          <a:xfrm rot="10800000" flipH="1">
            <a:off x="5143500" y="2376789"/>
            <a:ext cx="685800" cy="6282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34" name="Google Shape;3968;p37">
            <a:extLst>
              <a:ext uri="{FF2B5EF4-FFF2-40B4-BE49-F238E27FC236}">
                <a16:creationId xmlns:a16="http://schemas.microsoft.com/office/drawing/2014/main" id="{F5E18E2C-91D0-49F2-994E-0E445D9C354F}"/>
              </a:ext>
            </a:extLst>
          </p:cNvPr>
          <p:cNvSpPr txBox="1"/>
          <p:nvPr/>
        </p:nvSpPr>
        <p:spPr>
          <a:xfrm>
            <a:off x="5829300" y="410040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dApps Development</a:t>
            </a:r>
            <a:endParaRPr sz="800" b="1" i="0" u="none" strike="noStrike" cap="none">
              <a:solidFill>
                <a:schemeClr val="accent6"/>
              </a:solidFill>
              <a:latin typeface="Montserrat"/>
              <a:ea typeface="Montserrat"/>
              <a:cs typeface="Montserrat"/>
              <a:sym typeface="Montserrat"/>
            </a:endParaRPr>
          </a:p>
        </p:txBody>
      </p:sp>
      <p:cxnSp>
        <p:nvCxnSpPr>
          <p:cNvPr id="35" name="Google Shape;3969;p37">
            <a:extLst>
              <a:ext uri="{FF2B5EF4-FFF2-40B4-BE49-F238E27FC236}">
                <a16:creationId xmlns:a16="http://schemas.microsoft.com/office/drawing/2014/main" id="{24B164C0-9BB7-4736-86F2-FA23AFBB4267}"/>
              </a:ext>
            </a:extLst>
          </p:cNvPr>
          <p:cNvCxnSpPr>
            <a:stCxn id="21" idx="3"/>
            <a:endCxn id="34" idx="1"/>
          </p:cNvCxnSpPr>
          <p:nvPr/>
        </p:nvCxnSpPr>
        <p:spPr>
          <a:xfrm>
            <a:off x="5143500" y="3004989"/>
            <a:ext cx="685800" cy="12492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36" name="Google Shape;3970;p37">
            <a:extLst>
              <a:ext uri="{FF2B5EF4-FFF2-40B4-BE49-F238E27FC236}">
                <a16:creationId xmlns:a16="http://schemas.microsoft.com/office/drawing/2014/main" id="{4B6BD976-AB5B-4EB7-8E3E-6A381FD4614F}"/>
              </a:ext>
            </a:extLst>
          </p:cNvPr>
          <p:cNvSpPr txBox="1"/>
          <p:nvPr/>
        </p:nvSpPr>
        <p:spPr>
          <a:xfrm>
            <a:off x="5829300" y="1443088"/>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Decentralized Finance (DeFi)</a:t>
            </a:r>
            <a:endParaRPr sz="800" b="1" i="0" u="none" strike="noStrike" cap="none">
              <a:solidFill>
                <a:schemeClr val="accent6"/>
              </a:solidFill>
              <a:latin typeface="Montserrat"/>
              <a:ea typeface="Montserrat"/>
              <a:cs typeface="Montserrat"/>
              <a:sym typeface="Montserrat"/>
            </a:endParaRPr>
          </a:p>
        </p:txBody>
      </p:sp>
      <p:cxnSp>
        <p:nvCxnSpPr>
          <p:cNvPr id="37" name="Google Shape;3971;p37">
            <a:extLst>
              <a:ext uri="{FF2B5EF4-FFF2-40B4-BE49-F238E27FC236}">
                <a16:creationId xmlns:a16="http://schemas.microsoft.com/office/drawing/2014/main" id="{55581479-7610-46CB-9521-18A58C21F72D}"/>
              </a:ext>
            </a:extLst>
          </p:cNvPr>
          <p:cNvCxnSpPr>
            <a:stCxn id="21" idx="3"/>
            <a:endCxn id="36" idx="1"/>
          </p:cNvCxnSpPr>
          <p:nvPr/>
        </p:nvCxnSpPr>
        <p:spPr>
          <a:xfrm rot="10800000" flipH="1">
            <a:off x="5143500" y="1597089"/>
            <a:ext cx="685800" cy="14079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38" name="Google Shape;3972;p37">
            <a:extLst>
              <a:ext uri="{FF2B5EF4-FFF2-40B4-BE49-F238E27FC236}">
                <a16:creationId xmlns:a16="http://schemas.microsoft.com/office/drawing/2014/main" id="{D018C901-15FB-4FCA-BAE3-60B2DFFFBCE3}"/>
              </a:ext>
            </a:extLst>
          </p:cNvPr>
          <p:cNvPicPr preferRelativeResize="0"/>
          <p:nvPr/>
        </p:nvPicPr>
        <p:blipFill rotWithShape="1">
          <a:blip r:embed="rId3">
            <a:alphaModFix/>
          </a:blip>
          <a:srcRect/>
          <a:stretch/>
        </p:blipFill>
        <p:spPr>
          <a:xfrm>
            <a:off x="1426477" y="1467852"/>
            <a:ext cx="238200" cy="238200"/>
          </a:xfrm>
          <a:prstGeom prst="rect">
            <a:avLst/>
          </a:prstGeom>
          <a:noFill/>
          <a:ln>
            <a:noFill/>
          </a:ln>
        </p:spPr>
      </p:pic>
      <p:sp>
        <p:nvSpPr>
          <p:cNvPr id="39" name="Google Shape;3913;p35">
            <a:extLst>
              <a:ext uri="{FF2B5EF4-FFF2-40B4-BE49-F238E27FC236}">
                <a16:creationId xmlns:a16="http://schemas.microsoft.com/office/drawing/2014/main" id="{9ED67E6D-DEBA-431D-B0C7-C61672F46EFC}"/>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68233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29" name="Google Shape;3978;p38">
            <a:extLst>
              <a:ext uri="{FF2B5EF4-FFF2-40B4-BE49-F238E27FC236}">
                <a16:creationId xmlns:a16="http://schemas.microsoft.com/office/drawing/2014/main" id="{A0F9DCF2-CB12-405C-9C07-9EAB68AD06D4}"/>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Data Analytics</a:t>
            </a:r>
            <a:endParaRPr sz="1800" b="1" i="0" u="none" strike="noStrike" cap="none">
              <a:solidFill>
                <a:schemeClr val="dk1"/>
              </a:solidFill>
              <a:latin typeface="Montserrat"/>
              <a:ea typeface="Montserrat"/>
              <a:cs typeface="Montserrat"/>
              <a:sym typeface="Montserrat"/>
            </a:endParaRPr>
          </a:p>
        </p:txBody>
      </p:sp>
      <p:sp>
        <p:nvSpPr>
          <p:cNvPr id="30" name="Google Shape;3979;p38">
            <a:extLst>
              <a:ext uri="{FF2B5EF4-FFF2-40B4-BE49-F238E27FC236}">
                <a16:creationId xmlns:a16="http://schemas.microsoft.com/office/drawing/2014/main" id="{BDC858B3-FE61-4140-B76C-56901EA0D3BE}"/>
              </a:ext>
            </a:extLst>
          </p:cNvPr>
          <p:cNvSpPr txBox="1"/>
          <p:nvPr/>
        </p:nvSpPr>
        <p:spPr>
          <a:xfrm>
            <a:off x="4000500" y="2841104"/>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31" name="Google Shape;3980;p38">
            <a:extLst>
              <a:ext uri="{FF2B5EF4-FFF2-40B4-BE49-F238E27FC236}">
                <a16:creationId xmlns:a16="http://schemas.microsoft.com/office/drawing/2014/main" id="{11478B25-D669-482A-8A96-BF1D79A288A9}"/>
              </a:ext>
            </a:extLst>
          </p:cNvPr>
          <p:cNvSpPr/>
          <p:nvPr/>
        </p:nvSpPr>
        <p:spPr>
          <a:xfrm>
            <a:off x="1257300" y="1377725"/>
            <a:ext cx="2514600" cy="17514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a:lnSpc>
                <a:spcPct val="114000"/>
              </a:lnSpc>
              <a:spcAft>
                <a:spcPts val="200"/>
              </a:spcAft>
            </a:pPr>
            <a:r>
              <a:rPr lang="en" sz="800">
                <a:solidFill>
                  <a:schemeClr val="accent6"/>
                </a:solidFill>
                <a:latin typeface="Montserrat Medium"/>
                <a:sym typeface="Montserrat"/>
              </a:rPr>
              <a:t>Rikkeisoft's data analytics systems offer proficient data storage, management, and analysis capabilities, empowering clients to make essential decisions with heightened efficiency</a:t>
            </a:r>
            <a:r>
              <a:rPr lang="en" sz="800">
                <a:solidFill>
                  <a:schemeClr val="accent6"/>
                </a:solidFill>
                <a:latin typeface="Montserrat Medium"/>
                <a:sym typeface="Arial"/>
              </a:rPr>
              <a:t>.</a:t>
            </a:r>
            <a:endParaRPr sz="800">
              <a:solidFill>
                <a:schemeClr val="accent6"/>
              </a:solidFill>
              <a:latin typeface="Montserrat Medium"/>
              <a:sym typeface="Montserrat"/>
            </a:endParaRPr>
          </a:p>
        </p:txBody>
      </p:sp>
      <p:sp>
        <p:nvSpPr>
          <p:cNvPr id="32" name="Google Shape;3981;p38">
            <a:extLst>
              <a:ext uri="{FF2B5EF4-FFF2-40B4-BE49-F238E27FC236}">
                <a16:creationId xmlns:a16="http://schemas.microsoft.com/office/drawing/2014/main" id="{BD2EAEEA-14F2-4A7C-88E7-F53B6542345A}"/>
              </a:ext>
            </a:extLst>
          </p:cNvPr>
          <p:cNvSpPr txBox="1"/>
          <p:nvPr/>
        </p:nvSpPr>
        <p:spPr>
          <a:xfrm>
            <a:off x="5829300" y="285655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Data Warehousing</a:t>
            </a:r>
            <a:endParaRPr sz="800" b="1" i="0" u="none" strike="noStrike" cap="none">
              <a:solidFill>
                <a:schemeClr val="accent6"/>
              </a:solidFill>
              <a:latin typeface="Montserrat"/>
              <a:ea typeface="Montserrat"/>
              <a:cs typeface="Montserrat"/>
              <a:sym typeface="Montserrat"/>
            </a:endParaRPr>
          </a:p>
        </p:txBody>
      </p:sp>
      <p:cxnSp>
        <p:nvCxnSpPr>
          <p:cNvPr id="33" name="Google Shape;3982;p38">
            <a:extLst>
              <a:ext uri="{FF2B5EF4-FFF2-40B4-BE49-F238E27FC236}">
                <a16:creationId xmlns:a16="http://schemas.microsoft.com/office/drawing/2014/main" id="{20F34FC6-CD7E-4DA9-929D-139630708E9E}"/>
              </a:ext>
            </a:extLst>
          </p:cNvPr>
          <p:cNvCxnSpPr>
            <a:stCxn id="30" idx="3"/>
            <a:endCxn id="32" idx="1"/>
          </p:cNvCxnSpPr>
          <p:nvPr/>
        </p:nvCxnSpPr>
        <p:spPr>
          <a:xfrm>
            <a:off x="5143500" y="3010454"/>
            <a:ext cx="685800" cy="6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40" name="Google Shape;3983;p38">
            <a:extLst>
              <a:ext uri="{FF2B5EF4-FFF2-40B4-BE49-F238E27FC236}">
                <a16:creationId xmlns:a16="http://schemas.microsoft.com/office/drawing/2014/main" id="{930A826F-425C-4DCE-8C53-824C1D0155D0}"/>
              </a:ext>
            </a:extLst>
          </p:cNvPr>
          <p:cNvPicPr preferRelativeResize="0"/>
          <p:nvPr/>
        </p:nvPicPr>
        <p:blipFill rotWithShape="1">
          <a:blip r:embed="rId2">
            <a:alphaModFix/>
          </a:blip>
          <a:srcRect l="25735" t="5396" r="11630" b="5405"/>
          <a:stretch/>
        </p:blipFill>
        <p:spPr>
          <a:xfrm>
            <a:off x="1257300" y="3129125"/>
            <a:ext cx="2514600" cy="2014376"/>
          </a:xfrm>
          <a:prstGeom prst="rect">
            <a:avLst/>
          </a:prstGeom>
          <a:noFill/>
          <a:ln>
            <a:noFill/>
          </a:ln>
        </p:spPr>
      </p:pic>
      <p:pic>
        <p:nvPicPr>
          <p:cNvPr id="41" name="Google Shape;3984;p38">
            <a:extLst>
              <a:ext uri="{FF2B5EF4-FFF2-40B4-BE49-F238E27FC236}">
                <a16:creationId xmlns:a16="http://schemas.microsoft.com/office/drawing/2014/main" id="{FC2CCB99-511B-49FD-9066-E82827324DEE}"/>
              </a:ext>
            </a:extLst>
          </p:cNvPr>
          <p:cNvPicPr preferRelativeResize="0"/>
          <p:nvPr/>
        </p:nvPicPr>
        <p:blipFill rotWithShape="1">
          <a:blip r:embed="rId3">
            <a:alphaModFix/>
          </a:blip>
          <a:srcRect/>
          <a:stretch/>
        </p:blipFill>
        <p:spPr>
          <a:xfrm>
            <a:off x="1453947" y="1481196"/>
            <a:ext cx="238200" cy="238200"/>
          </a:xfrm>
          <a:prstGeom prst="rect">
            <a:avLst/>
          </a:prstGeom>
          <a:noFill/>
          <a:ln>
            <a:noFill/>
          </a:ln>
        </p:spPr>
      </p:pic>
      <p:sp>
        <p:nvSpPr>
          <p:cNvPr id="42" name="Google Shape;3913;p35">
            <a:extLst>
              <a:ext uri="{FF2B5EF4-FFF2-40B4-BE49-F238E27FC236}">
                <a16:creationId xmlns:a16="http://schemas.microsoft.com/office/drawing/2014/main" id="{8EC7714E-728F-456C-8040-48CBEB23105A}"/>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14393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1B05FDE2-B93E-95ED-1636-57ED3CBEAA47}"/>
            </a:ext>
          </a:extLst>
        </p:cNvPr>
        <p:cNvGrpSpPr/>
        <p:nvPr/>
      </p:nvGrpSpPr>
      <p:grpSpPr>
        <a:xfrm>
          <a:off x="0" y="0"/>
          <a:ext cx="0" cy="0"/>
          <a:chOff x="0" y="0"/>
          <a:chExt cx="0" cy="0"/>
        </a:xfrm>
      </p:grpSpPr>
      <p:sp>
        <p:nvSpPr>
          <p:cNvPr id="5" name="Google Shape;83;p8">
            <a:extLst>
              <a:ext uri="{FF2B5EF4-FFF2-40B4-BE49-F238E27FC236}">
                <a16:creationId xmlns:a16="http://schemas.microsoft.com/office/drawing/2014/main" id="{538DE3AE-5B75-4DBA-B5C7-38C204A02C78}"/>
              </a:ext>
            </a:extLst>
          </p:cNvPr>
          <p:cNvSpPr txBox="1"/>
          <p:nvPr/>
        </p:nvSpPr>
        <p:spPr>
          <a:xfrm>
            <a:off x="530775" y="2111982"/>
            <a:ext cx="3604954" cy="588609"/>
          </a:xfrm>
          <a:prstGeom prst="rect">
            <a:avLst/>
          </a:prstGeom>
          <a:noFill/>
          <a:ln>
            <a:noFill/>
          </a:ln>
        </p:spPr>
        <p:txBody>
          <a:bodyPr spcFirstLastPara="1" wrap="square" lIns="34284" tIns="17138" rIns="34284" bIns="1713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a:lstStyle>
          <a:p>
            <a:r>
              <a:rPr lang="en-US" sz="3600" b="1">
                <a:solidFill>
                  <a:schemeClr val="lt1"/>
                </a:solidFill>
                <a:latin typeface="Montserrat ExtraBold"/>
                <a:sym typeface="Montserrat"/>
              </a:rPr>
              <a:t>CONTENTS</a:t>
            </a:r>
            <a:endParaRPr lang="en-US" sz="3600" b="1">
              <a:solidFill>
                <a:schemeClr val="lt1"/>
              </a:solidFill>
              <a:latin typeface="Montserrat ExtraBold"/>
            </a:endParaRPr>
          </a:p>
        </p:txBody>
      </p:sp>
      <p:grpSp>
        <p:nvGrpSpPr>
          <p:cNvPr id="2" name="Group 1">
            <a:extLst>
              <a:ext uri="{FF2B5EF4-FFF2-40B4-BE49-F238E27FC236}">
                <a16:creationId xmlns:a16="http://schemas.microsoft.com/office/drawing/2014/main" id="{E3EC1138-E4A8-48B4-A860-E933D88443E7}"/>
              </a:ext>
            </a:extLst>
          </p:cNvPr>
          <p:cNvGrpSpPr/>
          <p:nvPr/>
        </p:nvGrpSpPr>
        <p:grpSpPr>
          <a:xfrm>
            <a:off x="5276088" y="1683743"/>
            <a:ext cx="3296412" cy="1974256"/>
            <a:chOff x="5276088" y="2735696"/>
            <a:chExt cx="3296412" cy="1974256"/>
          </a:xfrm>
        </p:grpSpPr>
        <p:sp>
          <p:nvSpPr>
            <p:cNvPr id="9" name="Google Shape;570;p31">
              <a:extLst>
                <a:ext uri="{FF2B5EF4-FFF2-40B4-BE49-F238E27FC236}">
                  <a16:creationId xmlns:a16="http://schemas.microsoft.com/office/drawing/2014/main" id="{1930F582-27A3-C94D-83DC-B2CD4BD697D5}"/>
                </a:ext>
              </a:extLst>
            </p:cNvPr>
            <p:cNvSpPr/>
            <p:nvPr/>
          </p:nvSpPr>
          <p:spPr>
            <a:xfrm>
              <a:off x="5276088" y="2735696"/>
              <a:ext cx="3296412" cy="424348"/>
            </a:xfrm>
            <a:prstGeom prst="roundRect">
              <a:avLst>
                <a:gd name="adj" fmla="val 13349"/>
              </a:avLst>
            </a:prstGeom>
            <a:solidFill>
              <a:schemeClr val="lt2"/>
            </a:solidFill>
            <a:ln w="9525" cap="flat" cmpd="sng">
              <a:solidFill>
                <a:schemeClr val="accent1"/>
              </a:solidFill>
              <a:prstDash val="dot"/>
              <a:round/>
              <a:headEnd type="none" w="sm" len="sm"/>
              <a:tailEnd type="none" w="sm" len="sm"/>
            </a:ln>
            <a:effectLst>
              <a:outerShdw blurRad="271463" dist="104775" dir="5400000" algn="bl" rotWithShape="0">
                <a:srgbClr val="000000">
                  <a:alpha val="3000"/>
                </a:srgbClr>
              </a:outerShdw>
            </a:effectLst>
          </p:spPr>
          <p:txBody>
            <a:bodyPr spcFirstLastPara="1" wrap="square" lIns="144000" tIns="144000" rIns="144000" bIns="144000" anchor="ctr" anchorCtr="0">
              <a:noAutofit/>
            </a:bodyPr>
            <a:lstStyle/>
            <a:p>
              <a:pPr lvl="0" algn="r"/>
              <a:r>
                <a:rPr lang="en-US" sz="1000" b="1">
                  <a:solidFill>
                    <a:schemeClr val="accent1"/>
                  </a:solidFill>
                  <a:latin typeface="Montserrat"/>
                  <a:ea typeface="Montserrat"/>
                  <a:cs typeface="Montserrat"/>
                  <a:sym typeface="Montserrat"/>
                </a:rPr>
                <a:t>About </a:t>
              </a:r>
              <a:r>
                <a:rPr lang="en-US" sz="1000" b="1" err="1">
                  <a:solidFill>
                    <a:schemeClr val="accent1"/>
                  </a:solidFill>
                  <a:latin typeface="Montserrat"/>
                  <a:ea typeface="Montserrat"/>
                  <a:cs typeface="Montserrat"/>
                  <a:sym typeface="Montserrat"/>
                </a:rPr>
                <a:t>Rikkeisoft</a:t>
              </a:r>
              <a:endParaRPr lang="en-US" sz="1000" b="1">
                <a:solidFill>
                  <a:schemeClr val="accent1"/>
                </a:solidFill>
                <a:latin typeface="Montserrat"/>
                <a:ea typeface="Montserrat"/>
                <a:cs typeface="Montserrat"/>
                <a:sym typeface="Montserrat"/>
              </a:endParaRPr>
            </a:p>
          </p:txBody>
        </p:sp>
        <p:sp>
          <p:nvSpPr>
            <p:cNvPr id="10" name="Google Shape;570;p31">
              <a:extLst>
                <a:ext uri="{FF2B5EF4-FFF2-40B4-BE49-F238E27FC236}">
                  <a16:creationId xmlns:a16="http://schemas.microsoft.com/office/drawing/2014/main" id="{14AB6100-C59D-224C-9916-A4DBCA0B0FE6}"/>
                </a:ext>
              </a:extLst>
            </p:cNvPr>
            <p:cNvSpPr/>
            <p:nvPr/>
          </p:nvSpPr>
          <p:spPr>
            <a:xfrm>
              <a:off x="5276088" y="3252332"/>
              <a:ext cx="3296412" cy="424348"/>
            </a:xfrm>
            <a:prstGeom prst="roundRect">
              <a:avLst>
                <a:gd name="adj" fmla="val 13349"/>
              </a:avLst>
            </a:prstGeom>
            <a:solidFill>
              <a:schemeClr val="lt2"/>
            </a:solidFill>
            <a:ln w="9525" cap="flat" cmpd="sng">
              <a:solidFill>
                <a:schemeClr val="accent1"/>
              </a:solidFill>
              <a:prstDash val="dot"/>
              <a:round/>
              <a:headEnd type="none" w="sm" len="sm"/>
              <a:tailEnd type="none" w="sm" len="sm"/>
            </a:ln>
            <a:effectLst>
              <a:outerShdw blurRad="271463" dist="104775" dir="5400000" algn="bl" rotWithShape="0">
                <a:srgbClr val="000000">
                  <a:alpha val="3000"/>
                </a:srgbClr>
              </a:outerShdw>
            </a:effectLst>
          </p:spPr>
          <p:txBody>
            <a:bodyPr spcFirstLastPara="1" wrap="square" lIns="144000" tIns="144000" rIns="144000" bIns="144000" anchor="ctr" anchorCtr="0">
              <a:noAutofit/>
            </a:bodyPr>
            <a:lstStyle/>
            <a:p>
              <a:pPr lvl="0" algn="r"/>
              <a:r>
                <a:rPr lang="en-US" sz="1000" b="1">
                  <a:solidFill>
                    <a:schemeClr val="accent1"/>
                  </a:solidFill>
                  <a:latin typeface="Montserrat"/>
                  <a:ea typeface="Montserrat"/>
                  <a:cs typeface="Montserrat"/>
                  <a:sym typeface="Montserrat"/>
                </a:rPr>
                <a:t>Engineering Services</a:t>
              </a:r>
            </a:p>
          </p:txBody>
        </p:sp>
        <p:sp>
          <p:nvSpPr>
            <p:cNvPr id="11" name="Google Shape;570;p31">
              <a:extLst>
                <a:ext uri="{FF2B5EF4-FFF2-40B4-BE49-F238E27FC236}">
                  <a16:creationId xmlns:a16="http://schemas.microsoft.com/office/drawing/2014/main" id="{2DB2B70E-E568-4260-A5DF-626C72E45CE3}"/>
                </a:ext>
              </a:extLst>
            </p:cNvPr>
            <p:cNvSpPr/>
            <p:nvPr/>
          </p:nvSpPr>
          <p:spPr>
            <a:xfrm>
              <a:off x="5276088" y="3768968"/>
              <a:ext cx="3296412" cy="424348"/>
            </a:xfrm>
            <a:prstGeom prst="roundRect">
              <a:avLst>
                <a:gd name="adj" fmla="val 13349"/>
              </a:avLst>
            </a:prstGeom>
            <a:solidFill>
              <a:schemeClr val="lt2"/>
            </a:solidFill>
            <a:ln w="9525" cap="flat" cmpd="sng">
              <a:solidFill>
                <a:schemeClr val="accent1"/>
              </a:solidFill>
              <a:prstDash val="dot"/>
              <a:round/>
              <a:headEnd type="none" w="sm" len="sm"/>
              <a:tailEnd type="none" w="sm" len="sm"/>
            </a:ln>
            <a:effectLst>
              <a:outerShdw blurRad="271463" dist="104775" dir="5400000" algn="bl" rotWithShape="0">
                <a:srgbClr val="000000">
                  <a:alpha val="3000"/>
                </a:srgbClr>
              </a:outerShdw>
            </a:effectLst>
          </p:spPr>
          <p:txBody>
            <a:bodyPr spcFirstLastPara="1" wrap="square" lIns="144000" tIns="144000" rIns="144000" bIns="144000" anchor="ctr" anchorCtr="0">
              <a:noAutofit/>
            </a:bodyPr>
            <a:lstStyle/>
            <a:p>
              <a:pPr lvl="0" algn="r"/>
              <a:r>
                <a:rPr lang="en-US" sz="1000" b="1">
                  <a:solidFill>
                    <a:schemeClr val="accent1"/>
                  </a:solidFill>
                  <a:latin typeface="Montserrat"/>
                  <a:ea typeface="Montserrat"/>
                  <a:cs typeface="Montserrat"/>
                  <a:sym typeface="Montserrat"/>
                </a:rPr>
                <a:t>Engineering Capabilities</a:t>
              </a:r>
            </a:p>
          </p:txBody>
        </p:sp>
        <p:sp>
          <p:nvSpPr>
            <p:cNvPr id="12" name="Google Shape;570;p31">
              <a:extLst>
                <a:ext uri="{FF2B5EF4-FFF2-40B4-BE49-F238E27FC236}">
                  <a16:creationId xmlns:a16="http://schemas.microsoft.com/office/drawing/2014/main" id="{C544BEF1-1014-4083-BA9A-4619F018AB9F}"/>
                </a:ext>
              </a:extLst>
            </p:cNvPr>
            <p:cNvSpPr/>
            <p:nvPr/>
          </p:nvSpPr>
          <p:spPr>
            <a:xfrm>
              <a:off x="5276088" y="4285604"/>
              <a:ext cx="3296412" cy="424348"/>
            </a:xfrm>
            <a:prstGeom prst="roundRect">
              <a:avLst>
                <a:gd name="adj" fmla="val 13349"/>
              </a:avLst>
            </a:prstGeom>
            <a:solidFill>
              <a:schemeClr val="lt2"/>
            </a:solidFill>
            <a:ln w="9525" cap="flat" cmpd="sng">
              <a:solidFill>
                <a:schemeClr val="accent1"/>
              </a:solidFill>
              <a:prstDash val="dot"/>
              <a:round/>
              <a:headEnd type="none" w="sm" len="sm"/>
              <a:tailEnd type="none" w="sm" len="sm"/>
            </a:ln>
            <a:effectLst>
              <a:outerShdw blurRad="271463" dist="104775" dir="5400000" algn="bl" rotWithShape="0">
                <a:srgbClr val="000000">
                  <a:alpha val="3000"/>
                </a:srgbClr>
              </a:outerShdw>
            </a:effectLst>
          </p:spPr>
          <p:txBody>
            <a:bodyPr spcFirstLastPara="1" wrap="square" lIns="144000" tIns="144000" rIns="144000" bIns="144000" anchor="ctr" anchorCtr="0">
              <a:noAutofit/>
            </a:bodyPr>
            <a:lstStyle/>
            <a:p>
              <a:pPr lvl="0" algn="r"/>
              <a:r>
                <a:rPr lang="en-US" sz="1000" b="1">
                  <a:solidFill>
                    <a:schemeClr val="accent1"/>
                  </a:solidFill>
                  <a:latin typeface="Montserrat"/>
                  <a:ea typeface="Montserrat"/>
                  <a:cs typeface="Montserrat"/>
                  <a:sym typeface="Montserrat"/>
                </a:rPr>
                <a:t>Client Network</a:t>
              </a:r>
            </a:p>
          </p:txBody>
        </p:sp>
      </p:grpSp>
      <p:pic>
        <p:nvPicPr>
          <p:cNvPr id="3" name="Graphic 2">
            <a:extLst>
              <a:ext uri="{FF2B5EF4-FFF2-40B4-BE49-F238E27FC236}">
                <a16:creationId xmlns:a16="http://schemas.microsoft.com/office/drawing/2014/main" id="{9A8E7B20-E394-42E3-9BB4-341BE570F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076" y="554895"/>
            <a:ext cx="615812" cy="312401"/>
          </a:xfrm>
          <a:prstGeom prst="rect">
            <a:avLst/>
          </a:prstGeom>
        </p:spPr>
      </p:pic>
    </p:spTree>
    <p:extLst>
      <p:ext uri="{BB962C8B-B14F-4D97-AF65-F5344CB8AC3E}">
        <p14:creationId xmlns:p14="http://schemas.microsoft.com/office/powerpoint/2010/main" val="1466710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12" name="Google Shape;3990;p39">
            <a:extLst>
              <a:ext uri="{FF2B5EF4-FFF2-40B4-BE49-F238E27FC236}">
                <a16:creationId xmlns:a16="http://schemas.microsoft.com/office/drawing/2014/main" id="{8E83064C-AA91-4A9C-B099-B0948B75582A}"/>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Low-code Services</a:t>
            </a:r>
            <a:endParaRPr sz="1800" b="1" i="0" u="none" strike="noStrike" cap="none">
              <a:solidFill>
                <a:schemeClr val="dk1"/>
              </a:solidFill>
              <a:latin typeface="Montserrat"/>
              <a:ea typeface="Montserrat"/>
              <a:cs typeface="Montserrat"/>
              <a:sym typeface="Montserrat"/>
            </a:endParaRPr>
          </a:p>
        </p:txBody>
      </p:sp>
      <p:sp>
        <p:nvSpPr>
          <p:cNvPr id="13" name="Google Shape;3991;p39">
            <a:extLst>
              <a:ext uri="{FF2B5EF4-FFF2-40B4-BE49-F238E27FC236}">
                <a16:creationId xmlns:a16="http://schemas.microsoft.com/office/drawing/2014/main" id="{4DB6FB4E-E3D9-430B-AB47-BC93528A2183}"/>
              </a:ext>
            </a:extLst>
          </p:cNvPr>
          <p:cNvSpPr txBox="1"/>
          <p:nvPr/>
        </p:nvSpPr>
        <p:spPr>
          <a:xfrm>
            <a:off x="4000500" y="2841104"/>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14" name="Google Shape;3992;p39">
            <a:extLst>
              <a:ext uri="{FF2B5EF4-FFF2-40B4-BE49-F238E27FC236}">
                <a16:creationId xmlns:a16="http://schemas.microsoft.com/office/drawing/2014/main" id="{DEAF3538-2FD9-4AFE-BD73-0C38F2BFAB42}"/>
              </a:ext>
            </a:extLst>
          </p:cNvPr>
          <p:cNvSpPr/>
          <p:nvPr/>
        </p:nvSpPr>
        <p:spPr>
          <a:xfrm>
            <a:off x="1257300" y="1377725"/>
            <a:ext cx="2514600" cy="17514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marR="0" lvl="0" indent="0">
              <a:lnSpc>
                <a:spcPct val="114000"/>
              </a:lnSpc>
              <a:spcBef>
                <a:spcPts val="0"/>
              </a:spcBef>
              <a:spcAft>
                <a:spcPts val="200"/>
              </a:spcAft>
              <a:buNone/>
            </a:pPr>
            <a:r>
              <a:rPr lang="en" sz="800">
                <a:solidFill>
                  <a:schemeClr val="accent6"/>
                </a:solidFill>
                <a:latin typeface="Montserrat Medium"/>
                <a:sym typeface="Montserrat"/>
              </a:rPr>
              <a:t>Utilizing low-code development platforms empowers Rikkeisoft to deliver exceptional software products to clients swiftly and at budget-friendly rates.</a:t>
            </a:r>
            <a:endParaRPr sz="800">
              <a:solidFill>
                <a:schemeClr val="accent6"/>
              </a:solidFill>
              <a:latin typeface="Montserrat Medium"/>
              <a:sym typeface="Montserrat"/>
            </a:endParaRPr>
          </a:p>
        </p:txBody>
      </p:sp>
      <p:sp>
        <p:nvSpPr>
          <p:cNvPr id="15" name="Google Shape;3993;p39">
            <a:extLst>
              <a:ext uri="{FF2B5EF4-FFF2-40B4-BE49-F238E27FC236}">
                <a16:creationId xmlns:a16="http://schemas.microsoft.com/office/drawing/2014/main" id="{59B53735-5114-4980-A743-D46E23BA5B3A}"/>
              </a:ext>
            </a:extLst>
          </p:cNvPr>
          <p:cNvSpPr txBox="1"/>
          <p:nvPr/>
        </p:nvSpPr>
        <p:spPr>
          <a:xfrm>
            <a:off x="5829300" y="257090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Kony</a:t>
            </a:r>
            <a:endParaRPr sz="800" b="1" i="0" u="none" strike="noStrike" cap="none">
              <a:solidFill>
                <a:schemeClr val="accent6"/>
              </a:solidFill>
              <a:latin typeface="Montserrat"/>
              <a:ea typeface="Montserrat"/>
              <a:cs typeface="Montserrat"/>
              <a:sym typeface="Montserrat"/>
            </a:endParaRPr>
          </a:p>
        </p:txBody>
      </p:sp>
      <p:sp>
        <p:nvSpPr>
          <p:cNvPr id="17" name="Google Shape;3994;p39">
            <a:extLst>
              <a:ext uri="{FF2B5EF4-FFF2-40B4-BE49-F238E27FC236}">
                <a16:creationId xmlns:a16="http://schemas.microsoft.com/office/drawing/2014/main" id="{7CAE3386-59E2-45BD-8DEC-C77BBD34449D}"/>
              </a:ext>
            </a:extLst>
          </p:cNvPr>
          <p:cNvSpPr txBox="1"/>
          <p:nvPr/>
        </p:nvSpPr>
        <p:spPr>
          <a:xfrm>
            <a:off x="5829300" y="203825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Microsoft Power Apps</a:t>
            </a:r>
            <a:endParaRPr sz="800" b="1" i="0" u="none" strike="noStrike" cap="none">
              <a:solidFill>
                <a:schemeClr val="accent6"/>
              </a:solidFill>
              <a:latin typeface="Montserrat"/>
              <a:ea typeface="Montserrat"/>
              <a:cs typeface="Montserrat"/>
              <a:sym typeface="Montserrat"/>
            </a:endParaRPr>
          </a:p>
        </p:txBody>
      </p:sp>
      <p:sp>
        <p:nvSpPr>
          <p:cNvPr id="18" name="Google Shape;3995;p39">
            <a:extLst>
              <a:ext uri="{FF2B5EF4-FFF2-40B4-BE49-F238E27FC236}">
                <a16:creationId xmlns:a16="http://schemas.microsoft.com/office/drawing/2014/main" id="{1038FD18-FC2D-429D-990B-4B13E148430A}"/>
              </a:ext>
            </a:extLst>
          </p:cNvPr>
          <p:cNvSpPr txBox="1"/>
          <p:nvPr/>
        </p:nvSpPr>
        <p:spPr>
          <a:xfrm>
            <a:off x="5829300" y="310355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Outsystems</a:t>
            </a:r>
            <a:endParaRPr sz="800" b="1" i="0" u="none" strike="noStrike" cap="none">
              <a:solidFill>
                <a:schemeClr val="accent6"/>
              </a:solidFill>
              <a:latin typeface="Montserrat"/>
              <a:ea typeface="Montserrat"/>
              <a:cs typeface="Montserrat"/>
              <a:sym typeface="Montserrat"/>
            </a:endParaRPr>
          </a:p>
        </p:txBody>
      </p:sp>
      <p:cxnSp>
        <p:nvCxnSpPr>
          <p:cNvPr id="19" name="Google Shape;3996;p39">
            <a:extLst>
              <a:ext uri="{FF2B5EF4-FFF2-40B4-BE49-F238E27FC236}">
                <a16:creationId xmlns:a16="http://schemas.microsoft.com/office/drawing/2014/main" id="{290BCF06-D49D-41C0-BCE1-2263643DF386}"/>
              </a:ext>
            </a:extLst>
          </p:cNvPr>
          <p:cNvCxnSpPr>
            <a:stCxn id="13" idx="3"/>
            <a:endCxn id="15" idx="1"/>
          </p:cNvCxnSpPr>
          <p:nvPr/>
        </p:nvCxnSpPr>
        <p:spPr>
          <a:xfrm rot="10800000" flipH="1">
            <a:off x="5143500" y="2724854"/>
            <a:ext cx="685800" cy="2856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0" name="Google Shape;3997;p39">
            <a:extLst>
              <a:ext uri="{FF2B5EF4-FFF2-40B4-BE49-F238E27FC236}">
                <a16:creationId xmlns:a16="http://schemas.microsoft.com/office/drawing/2014/main" id="{2458CE75-3F84-4C34-8B16-A110B7965239}"/>
              </a:ext>
            </a:extLst>
          </p:cNvPr>
          <p:cNvCxnSpPr>
            <a:stCxn id="13" idx="3"/>
            <a:endCxn id="18" idx="1"/>
          </p:cNvCxnSpPr>
          <p:nvPr/>
        </p:nvCxnSpPr>
        <p:spPr>
          <a:xfrm>
            <a:off x="5143500" y="3010454"/>
            <a:ext cx="685800" cy="2469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1" name="Google Shape;3998;p39">
            <a:extLst>
              <a:ext uri="{FF2B5EF4-FFF2-40B4-BE49-F238E27FC236}">
                <a16:creationId xmlns:a16="http://schemas.microsoft.com/office/drawing/2014/main" id="{28FCAA8B-D977-4F48-8DFF-10DFB513E3CC}"/>
              </a:ext>
            </a:extLst>
          </p:cNvPr>
          <p:cNvCxnSpPr>
            <a:stCxn id="13" idx="3"/>
            <a:endCxn id="17" idx="1"/>
          </p:cNvCxnSpPr>
          <p:nvPr/>
        </p:nvCxnSpPr>
        <p:spPr>
          <a:xfrm rot="10800000" flipH="1">
            <a:off x="5143500" y="2192054"/>
            <a:ext cx="685800" cy="8184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22" name="Google Shape;3999;p39">
            <a:extLst>
              <a:ext uri="{FF2B5EF4-FFF2-40B4-BE49-F238E27FC236}">
                <a16:creationId xmlns:a16="http://schemas.microsoft.com/office/drawing/2014/main" id="{3637F7FE-77FC-4BFB-95AA-F3A7A4742BB4}"/>
              </a:ext>
            </a:extLst>
          </p:cNvPr>
          <p:cNvSpPr txBox="1"/>
          <p:nvPr/>
        </p:nvSpPr>
        <p:spPr>
          <a:xfrm>
            <a:off x="5829300" y="363620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Salesforce Lightning</a:t>
            </a:r>
            <a:endParaRPr sz="800" b="1" i="0" u="none" strike="noStrike" cap="none">
              <a:solidFill>
                <a:schemeClr val="accent6"/>
              </a:solidFill>
              <a:latin typeface="Montserrat"/>
              <a:ea typeface="Montserrat"/>
              <a:cs typeface="Montserrat"/>
              <a:sym typeface="Montserrat"/>
            </a:endParaRPr>
          </a:p>
        </p:txBody>
      </p:sp>
      <p:cxnSp>
        <p:nvCxnSpPr>
          <p:cNvPr id="24" name="Google Shape;4000;p39">
            <a:extLst>
              <a:ext uri="{FF2B5EF4-FFF2-40B4-BE49-F238E27FC236}">
                <a16:creationId xmlns:a16="http://schemas.microsoft.com/office/drawing/2014/main" id="{4302BE13-38B0-42EA-85D7-4B2FCDBB8834}"/>
              </a:ext>
            </a:extLst>
          </p:cNvPr>
          <p:cNvCxnSpPr>
            <a:stCxn id="13" idx="3"/>
            <a:endCxn id="22" idx="1"/>
          </p:cNvCxnSpPr>
          <p:nvPr/>
        </p:nvCxnSpPr>
        <p:spPr>
          <a:xfrm>
            <a:off x="5143500" y="3010454"/>
            <a:ext cx="685800" cy="7797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25" name="Google Shape;4001;p39">
            <a:extLst>
              <a:ext uri="{FF2B5EF4-FFF2-40B4-BE49-F238E27FC236}">
                <a16:creationId xmlns:a16="http://schemas.microsoft.com/office/drawing/2014/main" id="{9FFBF568-492C-4480-BC00-DFA396C4DF8D}"/>
              </a:ext>
            </a:extLst>
          </p:cNvPr>
          <p:cNvPicPr preferRelativeResize="0"/>
          <p:nvPr/>
        </p:nvPicPr>
        <p:blipFill rotWithShape="1">
          <a:blip r:embed="rId2">
            <a:alphaModFix/>
          </a:blip>
          <a:srcRect r="29780"/>
          <a:stretch/>
        </p:blipFill>
        <p:spPr>
          <a:xfrm>
            <a:off x="1257300" y="3129125"/>
            <a:ext cx="2514600" cy="2014376"/>
          </a:xfrm>
          <a:prstGeom prst="rect">
            <a:avLst/>
          </a:prstGeom>
          <a:noFill/>
          <a:ln>
            <a:noFill/>
          </a:ln>
        </p:spPr>
      </p:pic>
      <p:pic>
        <p:nvPicPr>
          <p:cNvPr id="26" name="Google Shape;4002;p39">
            <a:extLst>
              <a:ext uri="{FF2B5EF4-FFF2-40B4-BE49-F238E27FC236}">
                <a16:creationId xmlns:a16="http://schemas.microsoft.com/office/drawing/2014/main" id="{F2F5A905-B10A-4499-AE2D-BCA5EE4C7AEF}"/>
              </a:ext>
            </a:extLst>
          </p:cNvPr>
          <p:cNvPicPr preferRelativeResize="0"/>
          <p:nvPr/>
        </p:nvPicPr>
        <p:blipFill rotWithShape="1">
          <a:blip r:embed="rId3">
            <a:alphaModFix/>
          </a:blip>
          <a:srcRect/>
          <a:stretch/>
        </p:blipFill>
        <p:spPr>
          <a:xfrm>
            <a:off x="1426400" y="1434620"/>
            <a:ext cx="288100" cy="288100"/>
          </a:xfrm>
          <a:prstGeom prst="rect">
            <a:avLst/>
          </a:prstGeom>
          <a:noFill/>
          <a:ln>
            <a:noFill/>
          </a:ln>
        </p:spPr>
      </p:pic>
      <p:sp>
        <p:nvSpPr>
          <p:cNvPr id="27" name="Google Shape;3913;p35">
            <a:extLst>
              <a:ext uri="{FF2B5EF4-FFF2-40B4-BE49-F238E27FC236}">
                <a16:creationId xmlns:a16="http://schemas.microsoft.com/office/drawing/2014/main" id="{654DF3A3-B763-4B3F-A362-FE48CD4FB1E3}"/>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38300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pic>
        <p:nvPicPr>
          <p:cNvPr id="28" name="Google Shape;4008;p40">
            <a:extLst>
              <a:ext uri="{FF2B5EF4-FFF2-40B4-BE49-F238E27FC236}">
                <a16:creationId xmlns:a16="http://schemas.microsoft.com/office/drawing/2014/main" id="{E5E8B0A2-03A3-43BA-9F14-068497B0FC40}"/>
              </a:ext>
            </a:extLst>
          </p:cNvPr>
          <p:cNvPicPr preferRelativeResize="0"/>
          <p:nvPr/>
        </p:nvPicPr>
        <p:blipFill rotWithShape="1">
          <a:blip r:embed="rId2">
            <a:alphaModFix/>
          </a:blip>
          <a:srcRect t="8079" r="35296"/>
          <a:stretch/>
        </p:blipFill>
        <p:spPr>
          <a:xfrm>
            <a:off x="1257300" y="3129125"/>
            <a:ext cx="2514600" cy="2014375"/>
          </a:xfrm>
          <a:prstGeom prst="rect">
            <a:avLst/>
          </a:prstGeom>
          <a:noFill/>
          <a:ln>
            <a:noFill/>
          </a:ln>
        </p:spPr>
      </p:pic>
      <p:sp>
        <p:nvSpPr>
          <p:cNvPr id="29" name="Google Shape;4009;p40">
            <a:extLst>
              <a:ext uri="{FF2B5EF4-FFF2-40B4-BE49-F238E27FC236}">
                <a16:creationId xmlns:a16="http://schemas.microsoft.com/office/drawing/2014/main" id="{2E5589F0-54F7-4AC6-A247-FE7F52F17757}"/>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Salesforce</a:t>
            </a:r>
            <a:endParaRPr sz="1800" b="1" i="0" u="none" strike="noStrike" cap="none">
              <a:solidFill>
                <a:schemeClr val="dk1"/>
              </a:solidFill>
              <a:latin typeface="Montserrat"/>
              <a:ea typeface="Montserrat"/>
              <a:cs typeface="Montserrat"/>
              <a:sym typeface="Montserrat"/>
            </a:endParaRPr>
          </a:p>
        </p:txBody>
      </p:sp>
      <p:sp>
        <p:nvSpPr>
          <p:cNvPr id="30" name="Google Shape;4010;p40">
            <a:extLst>
              <a:ext uri="{FF2B5EF4-FFF2-40B4-BE49-F238E27FC236}">
                <a16:creationId xmlns:a16="http://schemas.microsoft.com/office/drawing/2014/main" id="{FA36E06A-9AAE-4E64-B808-6FFB1F60E759}"/>
              </a:ext>
            </a:extLst>
          </p:cNvPr>
          <p:cNvSpPr txBox="1"/>
          <p:nvPr/>
        </p:nvSpPr>
        <p:spPr>
          <a:xfrm>
            <a:off x="4000500" y="2841104"/>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31" name="Google Shape;4011;p40">
            <a:extLst>
              <a:ext uri="{FF2B5EF4-FFF2-40B4-BE49-F238E27FC236}">
                <a16:creationId xmlns:a16="http://schemas.microsoft.com/office/drawing/2014/main" id="{68D6C90B-3A2A-4784-A9BA-C98240F2A6DC}"/>
              </a:ext>
            </a:extLst>
          </p:cNvPr>
          <p:cNvSpPr/>
          <p:nvPr/>
        </p:nvSpPr>
        <p:spPr>
          <a:xfrm>
            <a:off x="1257300" y="1377725"/>
            <a:ext cx="2514600" cy="17514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a:lnSpc>
                <a:spcPct val="114000"/>
              </a:lnSpc>
              <a:spcAft>
                <a:spcPts val="200"/>
              </a:spcAft>
            </a:pPr>
            <a:r>
              <a:rPr lang="en" sz="800">
                <a:solidFill>
                  <a:schemeClr val="accent6"/>
                </a:solidFill>
                <a:latin typeface="Montserrat Medium"/>
                <a:sym typeface="Montserrat"/>
              </a:rPr>
              <a:t>We tailor Salesforce products to align with the distinctive sales, marketing, and service needs of each business, all geared towards enhancing revenue generation and sales efficiency</a:t>
            </a:r>
            <a:r>
              <a:rPr lang="en" sz="800">
                <a:solidFill>
                  <a:schemeClr val="accent6"/>
                </a:solidFill>
                <a:latin typeface="Montserrat Medium"/>
                <a:sym typeface="Arial"/>
              </a:rPr>
              <a:t>.</a:t>
            </a:r>
            <a:endParaRPr sz="800">
              <a:solidFill>
                <a:schemeClr val="accent6"/>
              </a:solidFill>
              <a:latin typeface="Montserrat Medium"/>
              <a:sym typeface="Montserrat"/>
            </a:endParaRPr>
          </a:p>
        </p:txBody>
      </p:sp>
      <p:sp>
        <p:nvSpPr>
          <p:cNvPr id="32" name="Google Shape;4012;p40">
            <a:extLst>
              <a:ext uri="{FF2B5EF4-FFF2-40B4-BE49-F238E27FC236}">
                <a16:creationId xmlns:a16="http://schemas.microsoft.com/office/drawing/2014/main" id="{48F39708-362A-409B-AF47-F36B388FCC1E}"/>
              </a:ext>
            </a:extLst>
          </p:cNvPr>
          <p:cNvSpPr txBox="1"/>
          <p:nvPr/>
        </p:nvSpPr>
        <p:spPr>
          <a:xfrm>
            <a:off x="5829300" y="257090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Service Cloud</a:t>
            </a:r>
            <a:endParaRPr sz="800" b="1" i="0" u="none" strike="noStrike" cap="none">
              <a:solidFill>
                <a:schemeClr val="accent6"/>
              </a:solidFill>
              <a:latin typeface="Montserrat"/>
              <a:ea typeface="Montserrat"/>
              <a:cs typeface="Montserrat"/>
              <a:sym typeface="Montserrat"/>
            </a:endParaRPr>
          </a:p>
        </p:txBody>
      </p:sp>
      <p:sp>
        <p:nvSpPr>
          <p:cNvPr id="33" name="Google Shape;4013;p40">
            <a:extLst>
              <a:ext uri="{FF2B5EF4-FFF2-40B4-BE49-F238E27FC236}">
                <a16:creationId xmlns:a16="http://schemas.microsoft.com/office/drawing/2014/main" id="{AFB6769D-5B3C-4FA2-9037-0E5EC7E2137E}"/>
              </a:ext>
            </a:extLst>
          </p:cNvPr>
          <p:cNvSpPr txBox="1"/>
          <p:nvPr/>
        </p:nvSpPr>
        <p:spPr>
          <a:xfrm>
            <a:off x="5829300" y="203825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Sales Cloud</a:t>
            </a:r>
            <a:endParaRPr sz="800" b="1" i="0" u="none" strike="noStrike" cap="none">
              <a:solidFill>
                <a:schemeClr val="accent6"/>
              </a:solidFill>
              <a:latin typeface="Montserrat"/>
              <a:ea typeface="Montserrat"/>
              <a:cs typeface="Montserrat"/>
              <a:sym typeface="Montserrat"/>
            </a:endParaRPr>
          </a:p>
        </p:txBody>
      </p:sp>
      <p:sp>
        <p:nvSpPr>
          <p:cNvPr id="34" name="Google Shape;4014;p40">
            <a:extLst>
              <a:ext uri="{FF2B5EF4-FFF2-40B4-BE49-F238E27FC236}">
                <a16:creationId xmlns:a16="http://schemas.microsoft.com/office/drawing/2014/main" id="{4F277EC3-1078-4D43-B48B-7CB06FE03D1D}"/>
              </a:ext>
            </a:extLst>
          </p:cNvPr>
          <p:cNvSpPr txBox="1"/>
          <p:nvPr/>
        </p:nvSpPr>
        <p:spPr>
          <a:xfrm>
            <a:off x="5829300" y="310355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Lightning Platform</a:t>
            </a:r>
            <a:endParaRPr sz="800" b="1" i="0" u="none" strike="noStrike" cap="none">
              <a:solidFill>
                <a:schemeClr val="accent6"/>
              </a:solidFill>
              <a:latin typeface="Montserrat"/>
              <a:ea typeface="Montserrat"/>
              <a:cs typeface="Montserrat"/>
              <a:sym typeface="Montserrat"/>
            </a:endParaRPr>
          </a:p>
        </p:txBody>
      </p:sp>
      <p:cxnSp>
        <p:nvCxnSpPr>
          <p:cNvPr id="35" name="Google Shape;4015;p40">
            <a:extLst>
              <a:ext uri="{FF2B5EF4-FFF2-40B4-BE49-F238E27FC236}">
                <a16:creationId xmlns:a16="http://schemas.microsoft.com/office/drawing/2014/main" id="{C6945B80-5FBE-4DD0-9450-16DB7D72BAA8}"/>
              </a:ext>
            </a:extLst>
          </p:cNvPr>
          <p:cNvCxnSpPr>
            <a:stCxn id="30" idx="3"/>
            <a:endCxn id="32" idx="1"/>
          </p:cNvCxnSpPr>
          <p:nvPr/>
        </p:nvCxnSpPr>
        <p:spPr>
          <a:xfrm rot="10800000" flipH="1">
            <a:off x="5143500" y="2724854"/>
            <a:ext cx="685800" cy="2856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36" name="Google Shape;4016;p40">
            <a:extLst>
              <a:ext uri="{FF2B5EF4-FFF2-40B4-BE49-F238E27FC236}">
                <a16:creationId xmlns:a16="http://schemas.microsoft.com/office/drawing/2014/main" id="{48599738-BB15-4BA9-A0F1-AE8020D138E5}"/>
              </a:ext>
            </a:extLst>
          </p:cNvPr>
          <p:cNvCxnSpPr>
            <a:stCxn id="30" idx="3"/>
            <a:endCxn id="34" idx="1"/>
          </p:cNvCxnSpPr>
          <p:nvPr/>
        </p:nvCxnSpPr>
        <p:spPr>
          <a:xfrm>
            <a:off x="5143500" y="3010454"/>
            <a:ext cx="685800" cy="2469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37" name="Google Shape;4017;p40">
            <a:extLst>
              <a:ext uri="{FF2B5EF4-FFF2-40B4-BE49-F238E27FC236}">
                <a16:creationId xmlns:a16="http://schemas.microsoft.com/office/drawing/2014/main" id="{2E8420EB-DD73-4A11-83BB-6DBFCD7EEE2A}"/>
              </a:ext>
            </a:extLst>
          </p:cNvPr>
          <p:cNvCxnSpPr>
            <a:stCxn id="30" idx="3"/>
            <a:endCxn id="33" idx="1"/>
          </p:cNvCxnSpPr>
          <p:nvPr/>
        </p:nvCxnSpPr>
        <p:spPr>
          <a:xfrm rot="10800000" flipH="1">
            <a:off x="5143500" y="2192054"/>
            <a:ext cx="685800" cy="8184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38" name="Google Shape;4018;p40">
            <a:extLst>
              <a:ext uri="{FF2B5EF4-FFF2-40B4-BE49-F238E27FC236}">
                <a16:creationId xmlns:a16="http://schemas.microsoft.com/office/drawing/2014/main" id="{AF482D80-2491-4BB8-B1BC-A74A76429842}"/>
              </a:ext>
            </a:extLst>
          </p:cNvPr>
          <p:cNvSpPr txBox="1"/>
          <p:nvPr/>
        </p:nvSpPr>
        <p:spPr>
          <a:xfrm>
            <a:off x="5829300" y="3636200"/>
            <a:ext cx="20574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Marketing Cloud</a:t>
            </a:r>
            <a:endParaRPr sz="800" b="1" i="0" u="none" strike="noStrike" cap="none">
              <a:solidFill>
                <a:schemeClr val="accent6"/>
              </a:solidFill>
              <a:latin typeface="Montserrat"/>
              <a:ea typeface="Montserrat"/>
              <a:cs typeface="Montserrat"/>
              <a:sym typeface="Montserrat"/>
            </a:endParaRPr>
          </a:p>
        </p:txBody>
      </p:sp>
      <p:pic>
        <p:nvPicPr>
          <p:cNvPr id="39" name="Google Shape;4019;p40">
            <a:extLst>
              <a:ext uri="{FF2B5EF4-FFF2-40B4-BE49-F238E27FC236}">
                <a16:creationId xmlns:a16="http://schemas.microsoft.com/office/drawing/2014/main" id="{D4B18EEC-86B3-4EB4-B9FB-2ABFE825E114}"/>
              </a:ext>
            </a:extLst>
          </p:cNvPr>
          <p:cNvPicPr preferRelativeResize="0"/>
          <p:nvPr/>
        </p:nvPicPr>
        <p:blipFill rotWithShape="1">
          <a:blip r:embed="rId3">
            <a:alphaModFix/>
          </a:blip>
          <a:srcRect/>
          <a:stretch/>
        </p:blipFill>
        <p:spPr>
          <a:xfrm>
            <a:off x="1455225" y="1462613"/>
            <a:ext cx="340413" cy="238200"/>
          </a:xfrm>
          <a:prstGeom prst="rect">
            <a:avLst/>
          </a:prstGeom>
          <a:noFill/>
          <a:ln>
            <a:noFill/>
          </a:ln>
        </p:spPr>
      </p:pic>
      <p:cxnSp>
        <p:nvCxnSpPr>
          <p:cNvPr id="40" name="Google Shape;4020;p40">
            <a:extLst>
              <a:ext uri="{FF2B5EF4-FFF2-40B4-BE49-F238E27FC236}">
                <a16:creationId xmlns:a16="http://schemas.microsoft.com/office/drawing/2014/main" id="{53D868E4-A680-403F-B5B1-CFE41CE0A4AF}"/>
              </a:ext>
            </a:extLst>
          </p:cNvPr>
          <p:cNvCxnSpPr>
            <a:stCxn id="30" idx="3"/>
            <a:endCxn id="38" idx="1"/>
          </p:cNvCxnSpPr>
          <p:nvPr/>
        </p:nvCxnSpPr>
        <p:spPr>
          <a:xfrm>
            <a:off x="5143500" y="3010454"/>
            <a:ext cx="685800" cy="779700"/>
          </a:xfrm>
          <a:prstGeom prst="bentConnector3">
            <a:avLst>
              <a:gd name="adj1" fmla="val 50000"/>
            </a:avLst>
          </a:prstGeom>
          <a:noFill/>
          <a:ln w="9525" cap="flat" cmpd="sng">
            <a:solidFill>
              <a:schemeClr val="dk1"/>
            </a:solidFill>
            <a:prstDash val="solid"/>
            <a:round/>
            <a:headEnd type="none" w="sm" len="sm"/>
            <a:tailEnd type="none" w="sm" len="sm"/>
          </a:ln>
        </p:spPr>
      </p:cxnSp>
      <p:sp>
        <p:nvSpPr>
          <p:cNvPr id="41" name="Google Shape;3913;p35">
            <a:extLst>
              <a:ext uri="{FF2B5EF4-FFF2-40B4-BE49-F238E27FC236}">
                <a16:creationId xmlns:a16="http://schemas.microsoft.com/office/drawing/2014/main" id="{31D6C567-2749-4B6C-AF9F-ED58FE75E047}"/>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200072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02 – Engineering Services</a:t>
            </a:r>
            <a:endParaRPr lang="en-US">
              <a:solidFill>
                <a:schemeClr val="bg2"/>
              </a:solidFill>
            </a:endParaRPr>
          </a:p>
        </p:txBody>
      </p:sp>
      <p:sp>
        <p:nvSpPr>
          <p:cNvPr id="18" name="Google Shape;4026;p41">
            <a:extLst>
              <a:ext uri="{FF2B5EF4-FFF2-40B4-BE49-F238E27FC236}">
                <a16:creationId xmlns:a16="http://schemas.microsoft.com/office/drawing/2014/main" id="{179E9B3D-0C99-4995-BD56-9C0C2FA79C37}"/>
              </a:ext>
            </a:extLst>
          </p:cNvPr>
          <p:cNvSpPr txBox="1"/>
          <p:nvPr/>
        </p:nvSpPr>
        <p:spPr>
          <a:xfrm>
            <a:off x="571500" y="906500"/>
            <a:ext cx="55497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SAP</a:t>
            </a:r>
            <a:endParaRPr sz="1800" b="1" i="0" u="none" strike="noStrike" cap="none">
              <a:solidFill>
                <a:schemeClr val="dk1"/>
              </a:solidFill>
              <a:latin typeface="Montserrat"/>
              <a:ea typeface="Montserrat"/>
              <a:cs typeface="Montserrat"/>
              <a:sym typeface="Montserrat"/>
            </a:endParaRPr>
          </a:p>
        </p:txBody>
      </p:sp>
      <p:sp>
        <p:nvSpPr>
          <p:cNvPr id="19" name="Google Shape;4027;p41">
            <a:extLst>
              <a:ext uri="{FF2B5EF4-FFF2-40B4-BE49-F238E27FC236}">
                <a16:creationId xmlns:a16="http://schemas.microsoft.com/office/drawing/2014/main" id="{A79FC2D8-B104-4B17-8E8F-A874AE04D06D}"/>
              </a:ext>
            </a:extLst>
          </p:cNvPr>
          <p:cNvSpPr txBox="1"/>
          <p:nvPr/>
        </p:nvSpPr>
        <p:spPr>
          <a:xfrm>
            <a:off x="4000500" y="2813004"/>
            <a:ext cx="1143000" cy="3387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91425" tIns="91425" rIns="0"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Our Expertise </a:t>
            </a:r>
            <a:endParaRPr sz="1000" b="1" i="0" u="none" strike="noStrike" cap="none">
              <a:solidFill>
                <a:srgbClr val="000000"/>
              </a:solidFill>
              <a:latin typeface="Montserrat"/>
              <a:ea typeface="Montserrat"/>
              <a:cs typeface="Montserrat"/>
              <a:sym typeface="Montserrat"/>
            </a:endParaRPr>
          </a:p>
        </p:txBody>
      </p:sp>
      <p:sp>
        <p:nvSpPr>
          <p:cNvPr id="20" name="Google Shape;4028;p41">
            <a:extLst>
              <a:ext uri="{FF2B5EF4-FFF2-40B4-BE49-F238E27FC236}">
                <a16:creationId xmlns:a16="http://schemas.microsoft.com/office/drawing/2014/main" id="{87D7A059-4CDB-4B3B-B625-B888783D7BE6}"/>
              </a:ext>
            </a:extLst>
          </p:cNvPr>
          <p:cNvSpPr/>
          <p:nvPr/>
        </p:nvSpPr>
        <p:spPr>
          <a:xfrm>
            <a:off x="1257300" y="1379600"/>
            <a:ext cx="2514600" cy="1818000"/>
          </a:xfrm>
          <a:prstGeom prst="rect">
            <a:avLst/>
          </a:prstGeom>
          <a:solidFill>
            <a:srgbClr val="FFFFFF"/>
          </a:solidFill>
          <a:ln w="9525" cap="flat" cmpd="sng">
            <a:solidFill>
              <a:srgbClr val="BC2228"/>
            </a:solidFill>
            <a:prstDash val="solid"/>
            <a:round/>
            <a:headEnd type="none" w="sm" len="sm"/>
            <a:tailEnd type="none" w="sm" len="sm"/>
          </a:ln>
          <a:effectLst>
            <a:outerShdw blurRad="271463" dist="104775" dir="5400000" algn="bl" rotWithShape="0">
              <a:srgbClr val="000000">
                <a:alpha val="5880"/>
              </a:srgbClr>
            </a:outerShdw>
          </a:effectLst>
        </p:spPr>
        <p:txBody>
          <a:bodyPr spcFirstLastPara="1" wrap="square" lIns="182875" tIns="365750" rIns="182875" bIns="182875" anchor="t" anchorCtr="0">
            <a:noAutofit/>
          </a:bodyPr>
          <a:lstStyle/>
          <a:p>
            <a:pPr marR="0" lvl="0" indent="0">
              <a:lnSpc>
                <a:spcPct val="114000"/>
              </a:lnSpc>
              <a:spcBef>
                <a:spcPts val="0"/>
              </a:spcBef>
              <a:spcAft>
                <a:spcPts val="200"/>
              </a:spcAft>
              <a:buNone/>
            </a:pPr>
            <a:r>
              <a:rPr lang="en" sz="800">
                <a:solidFill>
                  <a:schemeClr val="accent6"/>
                </a:solidFill>
                <a:latin typeface="Montserrat Medium"/>
                <a:sym typeface="Montserrat"/>
              </a:rPr>
              <a:t>We collaborate with enterprises to enhance SAP functionalities, addressing their specific requirements and unlocking the complete potential of their ERP system.</a:t>
            </a:r>
            <a:endParaRPr sz="800">
              <a:solidFill>
                <a:schemeClr val="accent6"/>
              </a:solidFill>
              <a:latin typeface="Montserrat Medium"/>
              <a:sym typeface="Montserrat"/>
            </a:endParaRPr>
          </a:p>
        </p:txBody>
      </p:sp>
      <p:sp>
        <p:nvSpPr>
          <p:cNvPr id="21" name="Google Shape;4029;p41">
            <a:extLst>
              <a:ext uri="{FF2B5EF4-FFF2-40B4-BE49-F238E27FC236}">
                <a16:creationId xmlns:a16="http://schemas.microsoft.com/office/drawing/2014/main" id="{030355FA-0002-44E7-9C02-36FEFA66548F}"/>
              </a:ext>
            </a:extLst>
          </p:cNvPr>
          <p:cNvSpPr txBox="1"/>
          <p:nvPr/>
        </p:nvSpPr>
        <p:spPr>
          <a:xfrm>
            <a:off x="5815200" y="3101600"/>
            <a:ext cx="2071500" cy="4311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SAP Maintenance </a:t>
            </a:r>
            <a:endParaRPr sz="800" b="1" i="0" u="none" strike="noStrike" cap="none">
              <a:solidFill>
                <a:schemeClr val="accent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&amp; Managed Service </a:t>
            </a:r>
            <a:endParaRPr sz="800" b="1" i="0" u="none" strike="noStrike" cap="none">
              <a:solidFill>
                <a:schemeClr val="accent6"/>
              </a:solidFill>
              <a:latin typeface="Montserrat"/>
              <a:ea typeface="Montserrat"/>
              <a:cs typeface="Montserrat"/>
              <a:sym typeface="Montserrat"/>
            </a:endParaRPr>
          </a:p>
        </p:txBody>
      </p:sp>
      <p:sp>
        <p:nvSpPr>
          <p:cNvPr id="22" name="Google Shape;4030;p41">
            <a:extLst>
              <a:ext uri="{FF2B5EF4-FFF2-40B4-BE49-F238E27FC236}">
                <a16:creationId xmlns:a16="http://schemas.microsoft.com/office/drawing/2014/main" id="{E7D490F3-B929-445F-B8CD-3B78A3BBC129}"/>
              </a:ext>
            </a:extLst>
          </p:cNvPr>
          <p:cNvSpPr txBox="1"/>
          <p:nvPr/>
        </p:nvSpPr>
        <p:spPr>
          <a:xfrm>
            <a:off x="5815200" y="2314950"/>
            <a:ext cx="2071500" cy="3078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n" sz="800" b="1" i="0" u="none" strike="noStrike" cap="none">
                <a:solidFill>
                  <a:schemeClr val="accent6"/>
                </a:solidFill>
                <a:latin typeface="Montserrat"/>
                <a:ea typeface="Montserrat"/>
                <a:cs typeface="Montserrat"/>
                <a:sym typeface="Montserrat"/>
              </a:rPr>
              <a:t>SAP Customization &amp; Integration</a:t>
            </a:r>
            <a:endParaRPr sz="800" b="1" i="0" u="none" strike="noStrike" cap="none">
              <a:solidFill>
                <a:schemeClr val="accent6"/>
              </a:solidFill>
              <a:latin typeface="Montserrat"/>
              <a:ea typeface="Montserrat"/>
              <a:cs typeface="Montserrat"/>
              <a:sym typeface="Montserrat"/>
            </a:endParaRPr>
          </a:p>
        </p:txBody>
      </p:sp>
      <p:cxnSp>
        <p:nvCxnSpPr>
          <p:cNvPr id="24" name="Google Shape;4031;p41">
            <a:extLst>
              <a:ext uri="{FF2B5EF4-FFF2-40B4-BE49-F238E27FC236}">
                <a16:creationId xmlns:a16="http://schemas.microsoft.com/office/drawing/2014/main" id="{59F46551-C751-4B2D-9DDF-2E40F4E28072}"/>
              </a:ext>
            </a:extLst>
          </p:cNvPr>
          <p:cNvCxnSpPr>
            <a:stCxn id="19" idx="3"/>
            <a:endCxn id="21" idx="1"/>
          </p:cNvCxnSpPr>
          <p:nvPr/>
        </p:nvCxnSpPr>
        <p:spPr>
          <a:xfrm>
            <a:off x="5143500" y="2982354"/>
            <a:ext cx="671700" cy="334800"/>
          </a:xfrm>
          <a:prstGeom prst="bentConnector3">
            <a:avLst>
              <a:gd name="adj1" fmla="val 50000"/>
            </a:avLst>
          </a:prstGeom>
          <a:noFill/>
          <a:ln w="9525" cap="flat" cmpd="sng">
            <a:solidFill>
              <a:schemeClr val="dk1"/>
            </a:solidFill>
            <a:prstDash val="solid"/>
            <a:round/>
            <a:headEnd type="none" w="sm" len="sm"/>
            <a:tailEnd type="none" w="sm" len="sm"/>
          </a:ln>
        </p:spPr>
      </p:cxnSp>
      <p:cxnSp>
        <p:nvCxnSpPr>
          <p:cNvPr id="25" name="Google Shape;4032;p41">
            <a:extLst>
              <a:ext uri="{FF2B5EF4-FFF2-40B4-BE49-F238E27FC236}">
                <a16:creationId xmlns:a16="http://schemas.microsoft.com/office/drawing/2014/main" id="{5D09639E-04AE-4F6C-B838-13C4B87E1960}"/>
              </a:ext>
            </a:extLst>
          </p:cNvPr>
          <p:cNvCxnSpPr>
            <a:stCxn id="19" idx="3"/>
            <a:endCxn id="22" idx="1"/>
          </p:cNvCxnSpPr>
          <p:nvPr/>
        </p:nvCxnSpPr>
        <p:spPr>
          <a:xfrm rot="10800000" flipH="1">
            <a:off x="5143500" y="2468754"/>
            <a:ext cx="671700" cy="513600"/>
          </a:xfrm>
          <a:prstGeom prst="bentConnector3">
            <a:avLst>
              <a:gd name="adj1" fmla="val 50000"/>
            </a:avLst>
          </a:prstGeom>
          <a:noFill/>
          <a:ln w="9525" cap="flat" cmpd="sng">
            <a:solidFill>
              <a:schemeClr val="dk1"/>
            </a:solidFill>
            <a:prstDash val="solid"/>
            <a:round/>
            <a:headEnd type="none" w="sm" len="sm"/>
            <a:tailEnd type="none" w="sm" len="sm"/>
          </a:ln>
        </p:spPr>
      </p:cxnSp>
      <p:pic>
        <p:nvPicPr>
          <p:cNvPr id="26" name="Google Shape;4033;p41">
            <a:extLst>
              <a:ext uri="{FF2B5EF4-FFF2-40B4-BE49-F238E27FC236}">
                <a16:creationId xmlns:a16="http://schemas.microsoft.com/office/drawing/2014/main" id="{64AB2BEA-3394-45C2-BD6C-6C04A5B47C2D}"/>
              </a:ext>
            </a:extLst>
          </p:cNvPr>
          <p:cNvPicPr preferRelativeResize="0"/>
          <p:nvPr/>
        </p:nvPicPr>
        <p:blipFill rotWithShape="1">
          <a:blip r:embed="rId2">
            <a:alphaModFix/>
          </a:blip>
          <a:srcRect/>
          <a:stretch/>
        </p:blipFill>
        <p:spPr>
          <a:xfrm>
            <a:off x="1443350" y="1467530"/>
            <a:ext cx="467702" cy="238200"/>
          </a:xfrm>
          <a:prstGeom prst="rect">
            <a:avLst/>
          </a:prstGeom>
          <a:noFill/>
          <a:ln>
            <a:noFill/>
          </a:ln>
        </p:spPr>
      </p:pic>
      <p:pic>
        <p:nvPicPr>
          <p:cNvPr id="27" name="Google Shape;4034;p41">
            <a:extLst>
              <a:ext uri="{FF2B5EF4-FFF2-40B4-BE49-F238E27FC236}">
                <a16:creationId xmlns:a16="http://schemas.microsoft.com/office/drawing/2014/main" id="{058CC114-911F-4F8F-AAC4-D0A46C57611A}"/>
              </a:ext>
            </a:extLst>
          </p:cNvPr>
          <p:cNvPicPr preferRelativeResize="0"/>
          <p:nvPr/>
        </p:nvPicPr>
        <p:blipFill rotWithShape="1">
          <a:blip r:embed="rId3">
            <a:alphaModFix/>
          </a:blip>
          <a:srcRect l="18951" r="10331"/>
          <a:stretch/>
        </p:blipFill>
        <p:spPr>
          <a:xfrm>
            <a:off x="1257300" y="3129050"/>
            <a:ext cx="2514600" cy="2005225"/>
          </a:xfrm>
          <a:prstGeom prst="rect">
            <a:avLst/>
          </a:prstGeom>
          <a:noFill/>
          <a:ln>
            <a:noFill/>
          </a:ln>
        </p:spPr>
      </p:pic>
      <p:sp>
        <p:nvSpPr>
          <p:cNvPr id="42" name="Google Shape;3913;p35">
            <a:extLst>
              <a:ext uri="{FF2B5EF4-FFF2-40B4-BE49-F238E27FC236}">
                <a16:creationId xmlns:a16="http://schemas.microsoft.com/office/drawing/2014/main" id="{FB77740A-FB3C-4DC8-8F59-484BB6F99A22}"/>
              </a:ext>
            </a:extLst>
          </p:cNvPr>
          <p:cNvSpPr txBox="1"/>
          <p:nvPr/>
        </p:nvSpPr>
        <p:spPr>
          <a:xfrm>
            <a:off x="571506" y="742975"/>
            <a:ext cx="2743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0" u="none" strike="noStrike" cap="none">
                <a:solidFill>
                  <a:schemeClr val="accent1"/>
                </a:solidFill>
                <a:latin typeface="Montserrat SemiBold" pitchFamily="2" charset="0"/>
                <a:ea typeface="Montserrat"/>
                <a:cs typeface="Montserrat"/>
                <a:sym typeface="Montserrat"/>
              </a:rPr>
              <a:t>Digital Solutions</a:t>
            </a:r>
            <a:endParaRPr sz="1000" i="0" u="none" strike="noStrike" cap="none">
              <a:solidFill>
                <a:schemeClr val="accent1"/>
              </a:solidFill>
              <a:latin typeface="Montserrat SemiBold" pitchFamily="2" charset="0"/>
              <a:ea typeface="Montserrat"/>
              <a:cs typeface="Montserrat"/>
              <a:sym typeface="Montserrat"/>
            </a:endParaRPr>
          </a:p>
        </p:txBody>
      </p:sp>
    </p:spTree>
    <p:extLst>
      <p:ext uri="{BB962C8B-B14F-4D97-AF65-F5344CB8AC3E}">
        <p14:creationId xmlns:p14="http://schemas.microsoft.com/office/powerpoint/2010/main" val="2749076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B26AD62-6D25-4AE1-8471-AFC115706E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87" t="192"/>
          <a:stretch/>
        </p:blipFill>
        <p:spPr bwMode="auto">
          <a:xfrm>
            <a:off x="6743700" y="0"/>
            <a:ext cx="24003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A0F4CDC4-A290-788C-8E09-6F84EFC06757}"/>
              </a:ext>
            </a:extLst>
          </p:cNvPr>
          <p:cNvPicPr>
            <a:picLocks noGrp="1" noChangeAspect="1"/>
          </p:cNvPicPr>
          <p:nvPr>
            <p:ph type="pic" sz="quarter" idx="4294967295"/>
          </p:nvPr>
        </p:nvPicPr>
        <p:blipFill>
          <a:blip r:embed="rId4"/>
          <a:srcRect l="1871" r="1871"/>
          <a:stretch/>
        </p:blipFill>
        <p:spPr>
          <a:xfrm>
            <a:off x="6391275" y="1201738"/>
            <a:ext cx="2752725" cy="2733675"/>
          </a:xfrm>
        </p:spPr>
      </p:pic>
      <p:sp>
        <p:nvSpPr>
          <p:cNvPr id="3" name="Title 15">
            <a:extLst>
              <a:ext uri="{FF2B5EF4-FFF2-40B4-BE49-F238E27FC236}">
                <a16:creationId xmlns:a16="http://schemas.microsoft.com/office/drawing/2014/main" id="{E16A9E2E-73A9-38B1-5B56-FDDA00D3668A}"/>
              </a:ext>
            </a:extLst>
          </p:cNvPr>
          <p:cNvSpPr txBox="1">
            <a:spLocks/>
          </p:cNvSpPr>
          <p:nvPr/>
        </p:nvSpPr>
        <p:spPr>
          <a:xfrm>
            <a:off x="832521" y="1989602"/>
            <a:ext cx="3353718" cy="775597"/>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a:latin typeface="Montserrat ExtraBold"/>
              </a:rPr>
              <a:t>Engineering </a:t>
            </a:r>
          </a:p>
          <a:p>
            <a:r>
              <a:rPr lang="en-US" sz="2800">
                <a:latin typeface="Montserrat ExtraBold"/>
              </a:rPr>
              <a:t>Capabilities</a:t>
            </a:r>
          </a:p>
        </p:txBody>
      </p:sp>
      <p:sp>
        <p:nvSpPr>
          <p:cNvPr id="4" name="Subtitle 2">
            <a:extLst>
              <a:ext uri="{FF2B5EF4-FFF2-40B4-BE49-F238E27FC236}">
                <a16:creationId xmlns:a16="http://schemas.microsoft.com/office/drawing/2014/main" id="{6DE76D13-C81F-000F-2D2C-89EA9AED6D7B}"/>
              </a:ext>
            </a:extLst>
          </p:cNvPr>
          <p:cNvSpPr txBox="1">
            <a:spLocks/>
          </p:cNvSpPr>
          <p:nvPr/>
        </p:nvSpPr>
        <p:spPr>
          <a:xfrm>
            <a:off x="850179" y="2903867"/>
            <a:ext cx="3271766" cy="1102866"/>
          </a:xfrm>
          <a:prstGeom prst="rect">
            <a:avLst/>
          </a:prstGeom>
        </p:spPr>
        <p:txBody>
          <a:bodyPr vert="horz" wrap="square" lIns="0" tIns="0" rIns="0" bIns="0" rtlCol="0" anchor="t">
            <a:sp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 sz="1000">
                <a:solidFill>
                  <a:srgbClr val="525252"/>
                </a:solidFill>
                <a:latin typeface="Montserrat Medium" pitchFamily="2" charset="0"/>
              </a:rPr>
              <a:t>Programming Language</a:t>
            </a:r>
          </a:p>
          <a:p>
            <a:pPr marL="0" indent="0">
              <a:buNone/>
            </a:pPr>
            <a:r>
              <a:rPr lang="en-US" sz="1000">
                <a:solidFill>
                  <a:srgbClr val="525252"/>
                </a:solidFill>
                <a:latin typeface="Montserrat Medium" pitchFamily="2" charset="0"/>
              </a:rPr>
              <a:t>Frameworks &amp; Tools</a:t>
            </a:r>
          </a:p>
          <a:p>
            <a:pPr marL="0" indent="0">
              <a:buNone/>
            </a:pPr>
            <a:r>
              <a:rPr lang="en-US" sz="1000">
                <a:solidFill>
                  <a:srgbClr val="525252"/>
                </a:solidFill>
                <a:latin typeface="Montserrat Medium" pitchFamily="2" charset="0"/>
              </a:rPr>
              <a:t>Technology Stack</a:t>
            </a:r>
          </a:p>
          <a:p>
            <a:pPr marL="0" indent="0">
              <a:buNone/>
            </a:pPr>
            <a:r>
              <a:rPr lang="en-US" sz="1000">
                <a:solidFill>
                  <a:srgbClr val="525252"/>
                </a:solidFill>
                <a:latin typeface="Montserrat Medium" pitchFamily="2" charset="0"/>
              </a:rPr>
              <a:t>Working Model</a:t>
            </a:r>
          </a:p>
          <a:p>
            <a:pPr marL="0" indent="0">
              <a:buNone/>
            </a:pPr>
            <a:r>
              <a:rPr lang="en-US" sz="1000">
                <a:solidFill>
                  <a:srgbClr val="525252"/>
                </a:solidFill>
                <a:latin typeface="Montserrat Medium" pitchFamily="2" charset="0"/>
              </a:rPr>
              <a:t>Engagement Model</a:t>
            </a:r>
          </a:p>
        </p:txBody>
      </p:sp>
      <p:pic>
        <p:nvPicPr>
          <p:cNvPr id="9" name="Google Shape;4041;p42">
            <a:extLst>
              <a:ext uri="{FF2B5EF4-FFF2-40B4-BE49-F238E27FC236}">
                <a16:creationId xmlns:a16="http://schemas.microsoft.com/office/drawing/2014/main" id="{3D68287E-8DFA-4013-A824-9B3C2416ECD8}"/>
              </a:ext>
            </a:extLst>
          </p:cNvPr>
          <p:cNvPicPr preferRelativeResize="0"/>
          <p:nvPr/>
        </p:nvPicPr>
        <p:blipFill rotWithShape="1">
          <a:blip r:embed="rId5">
            <a:alphaModFix/>
          </a:blip>
          <a:srcRect l="2782" r="14640"/>
          <a:stretch/>
        </p:blipFill>
        <p:spPr>
          <a:xfrm flipH="1">
            <a:off x="4438651" y="966098"/>
            <a:ext cx="4457702" cy="3598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04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03 – Engineering Capabilities</a:t>
            </a:r>
            <a:endParaRPr lang="en-US">
              <a:solidFill>
                <a:schemeClr val="bg2"/>
              </a:solidFill>
            </a:endParaRPr>
          </a:p>
        </p:txBody>
      </p:sp>
      <p:sp>
        <p:nvSpPr>
          <p:cNvPr id="14" name="Google Shape;4080;p43">
            <a:extLst>
              <a:ext uri="{FF2B5EF4-FFF2-40B4-BE49-F238E27FC236}">
                <a16:creationId xmlns:a16="http://schemas.microsoft.com/office/drawing/2014/main" id="{714BC80D-059C-461A-9F18-917AACE6C48A}"/>
              </a:ext>
            </a:extLst>
          </p:cNvPr>
          <p:cNvSpPr txBox="1"/>
          <p:nvPr/>
        </p:nvSpPr>
        <p:spPr>
          <a:xfrm>
            <a:off x="571500" y="640075"/>
            <a:ext cx="45651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171717"/>
                </a:solidFill>
                <a:latin typeface="Montserrat"/>
                <a:ea typeface="Montserrat"/>
                <a:cs typeface="Montserrat"/>
                <a:sym typeface="Montserrat"/>
              </a:rPr>
              <a:t>Versatile Technology Foundation</a:t>
            </a:r>
            <a:endParaRPr sz="1800" b="1">
              <a:solidFill>
                <a:srgbClr val="171717"/>
              </a:solidFill>
              <a:latin typeface="Montserrat"/>
              <a:ea typeface="Montserrat"/>
              <a:cs typeface="Montserrat"/>
              <a:sym typeface="Montserrat"/>
            </a:endParaRPr>
          </a:p>
        </p:txBody>
      </p:sp>
      <p:sp>
        <p:nvSpPr>
          <p:cNvPr id="15" name="Google Shape;3655;p17">
            <a:extLst>
              <a:ext uri="{FF2B5EF4-FFF2-40B4-BE49-F238E27FC236}">
                <a16:creationId xmlns:a16="http://schemas.microsoft.com/office/drawing/2014/main" id="{5D9D32B8-8ABC-4459-9625-F87AEC5D43B4}"/>
              </a:ext>
            </a:extLst>
          </p:cNvPr>
          <p:cNvSpPr/>
          <p:nvPr/>
        </p:nvSpPr>
        <p:spPr>
          <a:xfrm>
            <a:off x="5372100" y="861583"/>
            <a:ext cx="3199662" cy="702187"/>
          </a:xfrm>
          <a:prstGeom prst="roundRect">
            <a:avLst>
              <a:gd name="adj" fmla="val 4070"/>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42875" lvl="0" indent="-136525">
              <a:buClr>
                <a:srgbClr val="525252"/>
              </a:buClr>
              <a:buSzPts val="800"/>
              <a:buFont typeface="Montserrat Medium"/>
              <a:buChar char="●"/>
            </a:pPr>
            <a:r>
              <a:rPr lang="en" sz="800">
                <a:solidFill>
                  <a:srgbClr val="525252"/>
                </a:solidFill>
                <a:latin typeface="Montserrat Medium"/>
                <a:sym typeface="Montserrat Medium"/>
              </a:rPr>
              <a:t>Native, PWA, and hybrid apps</a:t>
            </a:r>
            <a:endParaRPr sz="800">
              <a:solidFill>
                <a:srgbClr val="525252"/>
              </a:solidFill>
              <a:latin typeface="Montserrat Medium"/>
              <a:sym typeface="Montserrat Medium"/>
            </a:endParaRPr>
          </a:p>
          <a:p>
            <a:pPr marL="142875" lvl="0" indent="-136525">
              <a:buClr>
                <a:srgbClr val="525252"/>
              </a:buClr>
              <a:buSzPts val="800"/>
              <a:buFont typeface="Montserrat Medium"/>
              <a:buChar char="●"/>
            </a:pPr>
            <a:r>
              <a:rPr lang="en" sz="800">
                <a:solidFill>
                  <a:srgbClr val="525252"/>
                </a:solidFill>
                <a:latin typeface="Montserrat Medium"/>
                <a:sym typeface="Montserrat Medium"/>
              </a:rPr>
              <a:t>Major enhancement &amp; replacement implementation </a:t>
            </a:r>
            <a:endParaRPr sz="800">
              <a:solidFill>
                <a:srgbClr val="525252"/>
              </a:solidFill>
              <a:latin typeface="Montserrat Medium"/>
              <a:sym typeface="Montserrat Medium"/>
            </a:endParaRPr>
          </a:p>
        </p:txBody>
      </p:sp>
      <p:sp>
        <p:nvSpPr>
          <p:cNvPr id="17" name="Google Shape;3656;p17">
            <a:extLst>
              <a:ext uri="{FF2B5EF4-FFF2-40B4-BE49-F238E27FC236}">
                <a16:creationId xmlns:a16="http://schemas.microsoft.com/office/drawing/2014/main" id="{6270BDAB-D4B1-4192-915B-2D13B234406D}"/>
              </a:ext>
            </a:extLst>
          </p:cNvPr>
          <p:cNvSpPr/>
          <p:nvPr/>
        </p:nvSpPr>
        <p:spPr>
          <a:xfrm>
            <a:off x="572238" y="1119500"/>
            <a:ext cx="1836000" cy="1804554"/>
          </a:xfrm>
          <a:prstGeom prst="roundRect">
            <a:avLst>
              <a:gd name="adj" fmla="val 1845"/>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42875" indent="-136525">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Product development </a:t>
            </a:r>
            <a:endParaRPr sz="800">
              <a:solidFill>
                <a:srgbClr val="525252"/>
              </a:solidFill>
              <a:latin typeface="Montserrat Medium"/>
              <a:ea typeface="Montserrat Medium"/>
              <a:cs typeface="Montserrat Medium"/>
              <a:sym typeface="Montserrat Medium"/>
            </a:endParaRPr>
          </a:p>
          <a:p>
            <a:pPr marL="142875" lvl="0" indent="-136525" algn="l" rtl="0">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Major enhancement &amp; replacement implementation</a:t>
            </a:r>
            <a:endParaRPr sz="800">
              <a:solidFill>
                <a:srgbClr val="525252"/>
              </a:solidFill>
              <a:latin typeface="Montserrat Medium"/>
              <a:ea typeface="Montserrat Medium"/>
              <a:cs typeface="Montserrat Medium"/>
              <a:sym typeface="Montserrat Medium"/>
            </a:endParaRPr>
          </a:p>
        </p:txBody>
      </p:sp>
      <p:pic>
        <p:nvPicPr>
          <p:cNvPr id="28" name="Google Shape;3670;p17">
            <a:extLst>
              <a:ext uri="{FF2B5EF4-FFF2-40B4-BE49-F238E27FC236}">
                <a16:creationId xmlns:a16="http://schemas.microsoft.com/office/drawing/2014/main" id="{82EB7E12-540F-4E45-A507-68097593663F}"/>
              </a:ext>
            </a:extLst>
          </p:cNvPr>
          <p:cNvPicPr preferRelativeResize="0"/>
          <p:nvPr/>
        </p:nvPicPr>
        <p:blipFill rotWithShape="1">
          <a:blip r:embed="rId2">
            <a:alphaModFix/>
          </a:blip>
          <a:srcRect t="-7" b="24677"/>
          <a:stretch/>
        </p:blipFill>
        <p:spPr>
          <a:xfrm>
            <a:off x="5742292" y="1276920"/>
            <a:ext cx="1373697" cy="174375"/>
          </a:xfrm>
          <a:prstGeom prst="rect">
            <a:avLst/>
          </a:prstGeom>
          <a:noFill/>
          <a:ln>
            <a:noFill/>
          </a:ln>
        </p:spPr>
      </p:pic>
      <p:sp>
        <p:nvSpPr>
          <p:cNvPr id="29" name="Google Shape;3672;p17">
            <a:extLst>
              <a:ext uri="{FF2B5EF4-FFF2-40B4-BE49-F238E27FC236}">
                <a16:creationId xmlns:a16="http://schemas.microsoft.com/office/drawing/2014/main" id="{DD679E80-7447-48AA-8509-15250A4A251C}"/>
              </a:ext>
            </a:extLst>
          </p:cNvPr>
          <p:cNvSpPr/>
          <p:nvPr/>
        </p:nvSpPr>
        <p:spPr>
          <a:xfrm>
            <a:off x="1714500" y="4395630"/>
            <a:ext cx="2057550" cy="585000"/>
          </a:xfrm>
          <a:prstGeom prst="roundRect">
            <a:avLst>
              <a:gd name="adj" fmla="val 6702"/>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42875" indent="-136525">
              <a:buClr>
                <a:srgbClr val="525252"/>
              </a:buClr>
              <a:buSzPts val="800"/>
              <a:buFont typeface="Montserrat Medium"/>
              <a:buChar char="●"/>
            </a:pPr>
            <a:r>
              <a:rPr lang="en" sz="800">
                <a:solidFill>
                  <a:srgbClr val="525252"/>
                </a:solidFill>
                <a:latin typeface="Montserrat Medium"/>
                <a:sym typeface="Montserrat Medium"/>
              </a:rPr>
              <a:t>Edge Computing</a:t>
            </a:r>
            <a:endParaRPr sz="800">
              <a:solidFill>
                <a:srgbClr val="525252"/>
              </a:solidFill>
              <a:latin typeface="Montserrat Medium"/>
              <a:sym typeface="Montserrat Medium"/>
            </a:endParaRPr>
          </a:p>
          <a:p>
            <a:pPr marL="142875" indent="-136525">
              <a:buClr>
                <a:srgbClr val="525252"/>
              </a:buClr>
              <a:buSzPts val="800"/>
              <a:buFont typeface="Montserrat Medium"/>
              <a:buChar char="●"/>
            </a:pPr>
            <a:r>
              <a:rPr lang="en" sz="800">
                <a:solidFill>
                  <a:srgbClr val="525252"/>
                </a:solidFill>
                <a:latin typeface="Montserrat Medium"/>
                <a:sym typeface="Montserrat Medium"/>
              </a:rPr>
              <a:t>Wi-Fi, Zigbee, Z-Wave</a:t>
            </a:r>
            <a:endParaRPr sz="800">
              <a:solidFill>
                <a:srgbClr val="525252"/>
              </a:solidFill>
              <a:latin typeface="Montserrat Medium"/>
              <a:sym typeface="Montserrat Medium"/>
            </a:endParaRPr>
          </a:p>
          <a:p>
            <a:pPr marL="142875" indent="-136525">
              <a:buClr>
                <a:srgbClr val="525252"/>
              </a:buClr>
              <a:buSzPts val="800"/>
              <a:buFont typeface="Montserrat Medium"/>
              <a:buChar char="●"/>
            </a:pPr>
            <a:r>
              <a:rPr lang="en" sz="800">
                <a:solidFill>
                  <a:srgbClr val="525252"/>
                </a:solidFill>
                <a:latin typeface="Montserrat Medium"/>
                <a:sym typeface="Montserrat Medium"/>
              </a:rPr>
              <a:t>Matter, NFC, UWB</a:t>
            </a:r>
            <a:endParaRPr sz="800">
              <a:solidFill>
                <a:srgbClr val="525252"/>
              </a:solidFill>
              <a:latin typeface="Montserrat Medium"/>
              <a:sym typeface="Montserrat Medium"/>
            </a:endParaRPr>
          </a:p>
        </p:txBody>
      </p:sp>
      <p:sp>
        <p:nvSpPr>
          <p:cNvPr id="30" name="Google Shape;3673;p17">
            <a:extLst>
              <a:ext uri="{FF2B5EF4-FFF2-40B4-BE49-F238E27FC236}">
                <a16:creationId xmlns:a16="http://schemas.microsoft.com/office/drawing/2014/main" id="{ED6B34C4-10EA-4B6A-B998-D8BFF70E7747}"/>
              </a:ext>
            </a:extLst>
          </p:cNvPr>
          <p:cNvSpPr/>
          <p:nvPr/>
        </p:nvSpPr>
        <p:spPr>
          <a:xfrm>
            <a:off x="6738784" y="3560159"/>
            <a:ext cx="1833715" cy="1414200"/>
          </a:xfrm>
          <a:prstGeom prst="roundRect">
            <a:avLst>
              <a:gd name="adj" fmla="val 3072"/>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279400" lvl="0" indent="-279400" algn="l" rtl="0">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Functional Validation</a:t>
            </a:r>
            <a:endParaRPr sz="800">
              <a:solidFill>
                <a:srgbClr val="525252"/>
              </a:solidFill>
              <a:latin typeface="Montserrat Medium"/>
              <a:ea typeface="Montserrat Medium"/>
              <a:cs typeface="Montserrat Medium"/>
              <a:sym typeface="Montserrat Medium"/>
            </a:endParaRPr>
          </a:p>
          <a:p>
            <a:pPr marL="279400" lvl="0" indent="-279400" algn="l" rtl="0">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Performance Testing</a:t>
            </a:r>
            <a:endParaRPr sz="800">
              <a:solidFill>
                <a:srgbClr val="525252"/>
              </a:solidFill>
              <a:latin typeface="Montserrat Medium"/>
              <a:ea typeface="Montserrat Medium"/>
              <a:cs typeface="Montserrat Medium"/>
              <a:sym typeface="Montserrat Medium"/>
            </a:endParaRPr>
          </a:p>
          <a:p>
            <a:pPr marL="279400" lvl="0" indent="-279400" algn="l" rtl="0">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Regression Testing</a:t>
            </a:r>
            <a:endParaRPr sz="800">
              <a:solidFill>
                <a:srgbClr val="525252"/>
              </a:solidFill>
              <a:latin typeface="Montserrat Medium"/>
              <a:ea typeface="Montserrat Medium"/>
              <a:cs typeface="Montserrat Medium"/>
              <a:sym typeface="Montserrat Medium"/>
            </a:endParaRPr>
          </a:p>
          <a:p>
            <a:pPr marL="279400" lvl="0" indent="-279400" algn="l" rtl="0">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Security testing</a:t>
            </a:r>
            <a:endParaRPr sz="800">
              <a:solidFill>
                <a:srgbClr val="525252"/>
              </a:solidFill>
              <a:latin typeface="Montserrat Medium"/>
              <a:ea typeface="Montserrat Medium"/>
              <a:cs typeface="Montserrat Medium"/>
              <a:sym typeface="Montserrat Medium"/>
            </a:endParaRPr>
          </a:p>
          <a:p>
            <a:pPr marL="279400" marR="0" lvl="0" indent="-279400" algn="l" rtl="0">
              <a:lnSpc>
                <a:spcPct val="100000"/>
              </a:lnSpc>
              <a:spcBef>
                <a:spcPts val="0"/>
              </a:spcBef>
              <a:spcAft>
                <a:spcPts val="0"/>
              </a:spcAft>
              <a:buNone/>
            </a:pPr>
            <a:endParaRPr sz="800">
              <a:solidFill>
                <a:srgbClr val="525252"/>
              </a:solidFill>
              <a:latin typeface="Montserrat Medium"/>
              <a:ea typeface="Montserrat Medium"/>
              <a:cs typeface="Montserrat Medium"/>
              <a:sym typeface="Montserrat Medium"/>
            </a:endParaRPr>
          </a:p>
        </p:txBody>
      </p:sp>
      <p:sp>
        <p:nvSpPr>
          <p:cNvPr id="31" name="Google Shape;3674;p17">
            <a:extLst>
              <a:ext uri="{FF2B5EF4-FFF2-40B4-BE49-F238E27FC236}">
                <a16:creationId xmlns:a16="http://schemas.microsoft.com/office/drawing/2014/main" id="{C585D873-B847-41F1-9F5F-6C4D7C324CBE}"/>
              </a:ext>
            </a:extLst>
          </p:cNvPr>
          <p:cNvSpPr/>
          <p:nvPr/>
        </p:nvSpPr>
        <p:spPr>
          <a:xfrm>
            <a:off x="6748724" y="1716781"/>
            <a:ext cx="1831001" cy="1697395"/>
          </a:xfrm>
          <a:prstGeom prst="roundRect">
            <a:avLst>
              <a:gd name="adj" fmla="val 1871"/>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DevOps, DataOps, CI/CD</a:t>
            </a:r>
            <a:endParaRPr sz="800">
              <a:solidFill>
                <a:srgbClr val="525252"/>
              </a:solidFill>
              <a:latin typeface="Montserrat Medium"/>
              <a:ea typeface="Montserrat Medium"/>
              <a:cs typeface="Montserrat Medium"/>
              <a:sym typeface="Montserrat Medium"/>
            </a:endParaRPr>
          </a:p>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Continuous Testing (CT)</a:t>
            </a:r>
            <a:endParaRPr sz="800">
              <a:solidFill>
                <a:srgbClr val="525252"/>
              </a:solidFill>
              <a:latin typeface="Montserrat Medium"/>
              <a:ea typeface="Montserrat Medium"/>
              <a:cs typeface="Montserrat Medium"/>
              <a:sym typeface="Montserrat Medium"/>
            </a:endParaRPr>
          </a:p>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Infrastructure as Code (IaC)</a:t>
            </a:r>
            <a:endParaRPr sz="800">
              <a:solidFill>
                <a:srgbClr val="525252"/>
              </a:solidFill>
              <a:latin typeface="Montserrat Medium"/>
              <a:ea typeface="Montserrat Medium"/>
              <a:cs typeface="Montserrat Medium"/>
              <a:sym typeface="Montserrat Medium"/>
            </a:endParaRPr>
          </a:p>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Monitoring &amp; Logging</a:t>
            </a:r>
            <a:endParaRPr sz="800">
              <a:solidFill>
                <a:srgbClr val="525252"/>
              </a:solidFill>
              <a:latin typeface="Montserrat Medium"/>
              <a:ea typeface="Montserrat Medium"/>
              <a:cs typeface="Montserrat Medium"/>
              <a:sym typeface="Montserrat Medium"/>
            </a:endParaRPr>
          </a:p>
        </p:txBody>
      </p:sp>
      <p:pic>
        <p:nvPicPr>
          <p:cNvPr id="32" name="Google Shape;3676;p17">
            <a:extLst>
              <a:ext uri="{FF2B5EF4-FFF2-40B4-BE49-F238E27FC236}">
                <a16:creationId xmlns:a16="http://schemas.microsoft.com/office/drawing/2014/main" id="{88687AA8-4D52-4ED9-925A-6082F650E752}"/>
              </a:ext>
            </a:extLst>
          </p:cNvPr>
          <p:cNvPicPr preferRelativeResize="0"/>
          <p:nvPr/>
        </p:nvPicPr>
        <p:blipFill rotWithShape="1">
          <a:blip r:embed="rId3">
            <a:alphaModFix/>
          </a:blip>
          <a:srcRect/>
          <a:stretch/>
        </p:blipFill>
        <p:spPr>
          <a:xfrm>
            <a:off x="6860831" y="2630238"/>
            <a:ext cx="499014" cy="121733"/>
          </a:xfrm>
          <a:prstGeom prst="rect">
            <a:avLst/>
          </a:prstGeom>
          <a:noFill/>
          <a:ln>
            <a:noFill/>
          </a:ln>
        </p:spPr>
      </p:pic>
      <p:pic>
        <p:nvPicPr>
          <p:cNvPr id="33" name="Google Shape;3677;p17">
            <a:extLst>
              <a:ext uri="{FF2B5EF4-FFF2-40B4-BE49-F238E27FC236}">
                <a16:creationId xmlns:a16="http://schemas.microsoft.com/office/drawing/2014/main" id="{979BF98D-1339-424A-8FFC-1FFE62384D11}"/>
              </a:ext>
            </a:extLst>
          </p:cNvPr>
          <p:cNvPicPr preferRelativeResize="0"/>
          <p:nvPr/>
        </p:nvPicPr>
        <p:blipFill rotWithShape="1">
          <a:blip r:embed="rId4">
            <a:alphaModFix/>
          </a:blip>
          <a:srcRect/>
          <a:stretch/>
        </p:blipFill>
        <p:spPr>
          <a:xfrm>
            <a:off x="7429500" y="2595101"/>
            <a:ext cx="144809" cy="179665"/>
          </a:xfrm>
          <a:prstGeom prst="rect">
            <a:avLst/>
          </a:prstGeom>
          <a:noFill/>
          <a:ln>
            <a:noFill/>
          </a:ln>
        </p:spPr>
      </p:pic>
      <p:pic>
        <p:nvPicPr>
          <p:cNvPr id="34" name="Google Shape;3678;p17">
            <a:extLst>
              <a:ext uri="{FF2B5EF4-FFF2-40B4-BE49-F238E27FC236}">
                <a16:creationId xmlns:a16="http://schemas.microsoft.com/office/drawing/2014/main" id="{6DE8CA02-3943-4A86-9492-45C19D3E1320}"/>
              </a:ext>
            </a:extLst>
          </p:cNvPr>
          <p:cNvPicPr preferRelativeResize="0"/>
          <p:nvPr/>
        </p:nvPicPr>
        <p:blipFill rotWithShape="1">
          <a:blip r:embed="rId5">
            <a:alphaModFix/>
          </a:blip>
          <a:srcRect/>
          <a:stretch/>
        </p:blipFill>
        <p:spPr>
          <a:xfrm>
            <a:off x="7560853" y="2841654"/>
            <a:ext cx="356395" cy="123630"/>
          </a:xfrm>
          <a:prstGeom prst="rect">
            <a:avLst/>
          </a:prstGeom>
          <a:noFill/>
          <a:ln>
            <a:noFill/>
          </a:ln>
        </p:spPr>
      </p:pic>
      <p:pic>
        <p:nvPicPr>
          <p:cNvPr id="35" name="Google Shape;3679;p17">
            <a:extLst>
              <a:ext uri="{FF2B5EF4-FFF2-40B4-BE49-F238E27FC236}">
                <a16:creationId xmlns:a16="http://schemas.microsoft.com/office/drawing/2014/main" id="{E1660988-F779-43E3-AC99-60AEF6063B02}"/>
              </a:ext>
            </a:extLst>
          </p:cNvPr>
          <p:cNvPicPr preferRelativeResize="0"/>
          <p:nvPr/>
        </p:nvPicPr>
        <p:blipFill rotWithShape="1">
          <a:blip r:embed="rId6">
            <a:alphaModFix/>
          </a:blip>
          <a:srcRect/>
          <a:stretch/>
        </p:blipFill>
        <p:spPr>
          <a:xfrm>
            <a:off x="7635091" y="2605672"/>
            <a:ext cx="468795" cy="150763"/>
          </a:xfrm>
          <a:prstGeom prst="rect">
            <a:avLst/>
          </a:prstGeom>
          <a:noFill/>
          <a:ln>
            <a:noFill/>
          </a:ln>
        </p:spPr>
      </p:pic>
      <p:pic>
        <p:nvPicPr>
          <p:cNvPr id="36" name="Google Shape;3680;p17">
            <a:extLst>
              <a:ext uri="{FF2B5EF4-FFF2-40B4-BE49-F238E27FC236}">
                <a16:creationId xmlns:a16="http://schemas.microsoft.com/office/drawing/2014/main" id="{B7DF8F10-AAE4-4A39-90AA-145AB9C78096}"/>
              </a:ext>
            </a:extLst>
          </p:cNvPr>
          <p:cNvPicPr preferRelativeResize="0"/>
          <p:nvPr/>
        </p:nvPicPr>
        <p:blipFill rotWithShape="1">
          <a:blip r:embed="rId7">
            <a:alphaModFix/>
          </a:blip>
          <a:srcRect/>
          <a:stretch/>
        </p:blipFill>
        <p:spPr>
          <a:xfrm>
            <a:off x="7997156" y="2796606"/>
            <a:ext cx="381203" cy="182403"/>
          </a:xfrm>
          <a:prstGeom prst="rect">
            <a:avLst/>
          </a:prstGeom>
          <a:noFill/>
          <a:ln>
            <a:noFill/>
          </a:ln>
        </p:spPr>
      </p:pic>
      <p:pic>
        <p:nvPicPr>
          <p:cNvPr id="37" name="Google Shape;3681;p17">
            <a:extLst>
              <a:ext uri="{FF2B5EF4-FFF2-40B4-BE49-F238E27FC236}">
                <a16:creationId xmlns:a16="http://schemas.microsoft.com/office/drawing/2014/main" id="{029839E6-928B-472C-AF85-010EDC1EF388}"/>
              </a:ext>
            </a:extLst>
          </p:cNvPr>
          <p:cNvPicPr preferRelativeResize="0"/>
          <p:nvPr/>
        </p:nvPicPr>
        <p:blipFill rotWithShape="1">
          <a:blip r:embed="rId8">
            <a:alphaModFix/>
          </a:blip>
          <a:srcRect/>
          <a:stretch/>
        </p:blipFill>
        <p:spPr>
          <a:xfrm>
            <a:off x="7145580" y="2826441"/>
            <a:ext cx="335365" cy="136153"/>
          </a:xfrm>
          <a:prstGeom prst="rect">
            <a:avLst/>
          </a:prstGeom>
          <a:noFill/>
          <a:ln>
            <a:noFill/>
          </a:ln>
        </p:spPr>
      </p:pic>
      <p:pic>
        <p:nvPicPr>
          <p:cNvPr id="38" name="Google Shape;3682;p17">
            <a:extLst>
              <a:ext uri="{FF2B5EF4-FFF2-40B4-BE49-F238E27FC236}">
                <a16:creationId xmlns:a16="http://schemas.microsoft.com/office/drawing/2014/main" id="{C87E2B80-9199-4340-81EC-5AFB24C1A18E}"/>
              </a:ext>
            </a:extLst>
          </p:cNvPr>
          <p:cNvPicPr preferRelativeResize="0"/>
          <p:nvPr/>
        </p:nvPicPr>
        <p:blipFill rotWithShape="1">
          <a:blip r:embed="rId9">
            <a:alphaModFix/>
          </a:blip>
          <a:srcRect/>
          <a:stretch/>
        </p:blipFill>
        <p:spPr>
          <a:xfrm>
            <a:off x="6842820" y="3015424"/>
            <a:ext cx="242508" cy="214229"/>
          </a:xfrm>
          <a:prstGeom prst="rect">
            <a:avLst/>
          </a:prstGeom>
          <a:noFill/>
          <a:ln>
            <a:noFill/>
          </a:ln>
        </p:spPr>
      </p:pic>
      <p:pic>
        <p:nvPicPr>
          <p:cNvPr id="39" name="Google Shape;3683;p17">
            <a:extLst>
              <a:ext uri="{FF2B5EF4-FFF2-40B4-BE49-F238E27FC236}">
                <a16:creationId xmlns:a16="http://schemas.microsoft.com/office/drawing/2014/main" id="{64F8590E-ECB4-4444-BF68-7C05E0F57EF2}"/>
              </a:ext>
            </a:extLst>
          </p:cNvPr>
          <p:cNvPicPr preferRelativeResize="0"/>
          <p:nvPr/>
        </p:nvPicPr>
        <p:blipFill rotWithShape="1">
          <a:blip r:embed="rId10">
            <a:alphaModFix/>
          </a:blip>
          <a:srcRect/>
          <a:stretch/>
        </p:blipFill>
        <p:spPr>
          <a:xfrm>
            <a:off x="6860831" y="2382684"/>
            <a:ext cx="352817" cy="196362"/>
          </a:xfrm>
          <a:prstGeom prst="rect">
            <a:avLst/>
          </a:prstGeom>
          <a:noFill/>
          <a:ln>
            <a:noFill/>
          </a:ln>
        </p:spPr>
      </p:pic>
      <p:pic>
        <p:nvPicPr>
          <p:cNvPr id="40" name="Google Shape;3684;p17">
            <a:extLst>
              <a:ext uri="{FF2B5EF4-FFF2-40B4-BE49-F238E27FC236}">
                <a16:creationId xmlns:a16="http://schemas.microsoft.com/office/drawing/2014/main" id="{53FEDF57-F46A-4749-82DD-BDFECF1E7729}"/>
              </a:ext>
            </a:extLst>
          </p:cNvPr>
          <p:cNvPicPr preferRelativeResize="0"/>
          <p:nvPr/>
        </p:nvPicPr>
        <p:blipFill rotWithShape="1">
          <a:blip r:embed="rId11">
            <a:alphaModFix/>
          </a:blip>
          <a:srcRect/>
          <a:stretch/>
        </p:blipFill>
        <p:spPr>
          <a:xfrm>
            <a:off x="7164310" y="3045219"/>
            <a:ext cx="381429" cy="114788"/>
          </a:xfrm>
          <a:prstGeom prst="rect">
            <a:avLst/>
          </a:prstGeom>
          <a:noFill/>
          <a:ln>
            <a:noFill/>
          </a:ln>
        </p:spPr>
      </p:pic>
      <p:pic>
        <p:nvPicPr>
          <p:cNvPr id="41" name="Google Shape;3685;p17">
            <a:extLst>
              <a:ext uri="{FF2B5EF4-FFF2-40B4-BE49-F238E27FC236}">
                <a16:creationId xmlns:a16="http://schemas.microsoft.com/office/drawing/2014/main" id="{A0E51E90-BB17-465C-A563-53300BBA8BB1}"/>
              </a:ext>
            </a:extLst>
          </p:cNvPr>
          <p:cNvPicPr preferRelativeResize="0"/>
          <p:nvPr/>
        </p:nvPicPr>
        <p:blipFill rotWithShape="1">
          <a:blip r:embed="rId12">
            <a:alphaModFix/>
          </a:blip>
          <a:srcRect/>
          <a:stretch/>
        </p:blipFill>
        <p:spPr>
          <a:xfrm>
            <a:off x="8150178" y="2605672"/>
            <a:ext cx="349950" cy="136153"/>
          </a:xfrm>
          <a:prstGeom prst="rect">
            <a:avLst/>
          </a:prstGeom>
          <a:noFill/>
          <a:ln>
            <a:noFill/>
          </a:ln>
        </p:spPr>
      </p:pic>
      <p:pic>
        <p:nvPicPr>
          <p:cNvPr id="43" name="Google Shape;3686;p17">
            <a:extLst>
              <a:ext uri="{FF2B5EF4-FFF2-40B4-BE49-F238E27FC236}">
                <a16:creationId xmlns:a16="http://schemas.microsoft.com/office/drawing/2014/main" id="{FAE84318-DBCF-4466-BE8C-D3E85006C480}"/>
              </a:ext>
            </a:extLst>
          </p:cNvPr>
          <p:cNvPicPr preferRelativeResize="0"/>
          <p:nvPr/>
        </p:nvPicPr>
        <p:blipFill rotWithShape="1">
          <a:blip r:embed="rId13">
            <a:alphaModFix/>
          </a:blip>
          <a:srcRect/>
          <a:stretch/>
        </p:blipFill>
        <p:spPr>
          <a:xfrm>
            <a:off x="6851762" y="2813734"/>
            <a:ext cx="234434" cy="166238"/>
          </a:xfrm>
          <a:prstGeom prst="rect">
            <a:avLst/>
          </a:prstGeom>
          <a:noFill/>
          <a:ln>
            <a:noFill/>
          </a:ln>
        </p:spPr>
      </p:pic>
      <p:pic>
        <p:nvPicPr>
          <p:cNvPr id="44" name="Google Shape;3687;p17">
            <a:extLst>
              <a:ext uri="{FF2B5EF4-FFF2-40B4-BE49-F238E27FC236}">
                <a16:creationId xmlns:a16="http://schemas.microsoft.com/office/drawing/2014/main" id="{B14E4927-6B56-476D-B496-04671F407F13}"/>
              </a:ext>
            </a:extLst>
          </p:cNvPr>
          <p:cNvPicPr preferRelativeResize="0"/>
          <p:nvPr/>
        </p:nvPicPr>
        <p:blipFill>
          <a:blip r:embed="rId14">
            <a:alphaModFix/>
          </a:blip>
          <a:stretch>
            <a:fillRect/>
          </a:stretch>
        </p:blipFill>
        <p:spPr>
          <a:xfrm>
            <a:off x="7287092" y="2393084"/>
            <a:ext cx="468795" cy="144745"/>
          </a:xfrm>
          <a:prstGeom prst="rect">
            <a:avLst/>
          </a:prstGeom>
          <a:noFill/>
          <a:ln>
            <a:noFill/>
          </a:ln>
        </p:spPr>
      </p:pic>
      <p:pic>
        <p:nvPicPr>
          <p:cNvPr id="45" name="Google Shape;3688;p17">
            <a:extLst>
              <a:ext uri="{FF2B5EF4-FFF2-40B4-BE49-F238E27FC236}">
                <a16:creationId xmlns:a16="http://schemas.microsoft.com/office/drawing/2014/main" id="{0797A65E-19D7-4931-8524-9A512624E12D}"/>
              </a:ext>
            </a:extLst>
          </p:cNvPr>
          <p:cNvPicPr preferRelativeResize="0"/>
          <p:nvPr/>
        </p:nvPicPr>
        <p:blipFill>
          <a:blip r:embed="rId15">
            <a:alphaModFix/>
          </a:blip>
          <a:stretch>
            <a:fillRect/>
          </a:stretch>
        </p:blipFill>
        <p:spPr>
          <a:xfrm>
            <a:off x="7812601" y="2366776"/>
            <a:ext cx="470741" cy="212270"/>
          </a:xfrm>
          <a:prstGeom prst="rect">
            <a:avLst/>
          </a:prstGeom>
          <a:noFill/>
          <a:ln>
            <a:noFill/>
          </a:ln>
        </p:spPr>
      </p:pic>
      <p:grpSp>
        <p:nvGrpSpPr>
          <p:cNvPr id="46" name="Group 45">
            <a:extLst>
              <a:ext uri="{FF2B5EF4-FFF2-40B4-BE49-F238E27FC236}">
                <a16:creationId xmlns:a16="http://schemas.microsoft.com/office/drawing/2014/main" id="{C200BFD5-BFAD-4E86-89D7-B08BFC58DE1C}"/>
              </a:ext>
            </a:extLst>
          </p:cNvPr>
          <p:cNvGrpSpPr/>
          <p:nvPr/>
        </p:nvGrpSpPr>
        <p:grpSpPr>
          <a:xfrm>
            <a:off x="2806788" y="1123950"/>
            <a:ext cx="3530424" cy="3701526"/>
            <a:chOff x="2809579" y="1123950"/>
            <a:chExt cx="3530424" cy="3701526"/>
          </a:xfrm>
        </p:grpSpPr>
        <p:sp>
          <p:nvSpPr>
            <p:cNvPr id="47" name="Google Shape;3657;p17">
              <a:extLst>
                <a:ext uri="{FF2B5EF4-FFF2-40B4-BE49-F238E27FC236}">
                  <a16:creationId xmlns:a16="http://schemas.microsoft.com/office/drawing/2014/main" id="{7A74358C-39FF-4E51-9592-AAC9F3741B22}"/>
                </a:ext>
              </a:extLst>
            </p:cNvPr>
            <p:cNvSpPr/>
            <p:nvPr/>
          </p:nvSpPr>
          <p:spPr>
            <a:xfrm>
              <a:off x="3592628" y="1809956"/>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48" name="Google Shape;3658;p17">
              <a:extLst>
                <a:ext uri="{FF2B5EF4-FFF2-40B4-BE49-F238E27FC236}">
                  <a16:creationId xmlns:a16="http://schemas.microsoft.com/office/drawing/2014/main" id="{66DBCD55-6847-4029-958B-51DED5BF07D7}"/>
                </a:ext>
              </a:extLst>
            </p:cNvPr>
            <p:cNvSpPr/>
            <p:nvPr/>
          </p:nvSpPr>
          <p:spPr>
            <a:xfrm>
              <a:off x="3815736" y="2318013"/>
              <a:ext cx="1517571" cy="1312870"/>
            </a:xfrm>
            <a:prstGeom prst="hexagon">
              <a:avLst>
                <a:gd name="adj" fmla="val 28570"/>
                <a:gd name="vf" fmla="val 115470"/>
              </a:avLst>
            </a:prstGeom>
            <a:solidFill>
              <a:srgbClr val="BC2228"/>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FFFFFF"/>
                </a:buClr>
                <a:buSzPts val="1800"/>
                <a:buFont typeface="Calibri"/>
                <a:buNone/>
              </a:pPr>
              <a:r>
                <a:rPr lang="en" sz="1200" b="1">
                  <a:solidFill>
                    <a:srgbClr val="FFFFFF"/>
                  </a:solidFill>
                  <a:latin typeface="Montserrat"/>
                  <a:ea typeface="Montserrat"/>
                  <a:cs typeface="Montserrat"/>
                  <a:sym typeface="Montserrat"/>
                </a:rPr>
                <a:t>Rikkeisoft</a:t>
              </a:r>
              <a:endParaRPr sz="1200" b="1">
                <a:solidFill>
                  <a:srgbClr val="FFFFFF"/>
                </a:solidFill>
                <a:latin typeface="Montserrat"/>
                <a:ea typeface="Montserrat"/>
                <a:cs typeface="Montserrat"/>
                <a:sym typeface="Montserrat"/>
              </a:endParaRPr>
            </a:p>
          </p:txBody>
        </p:sp>
        <p:sp>
          <p:nvSpPr>
            <p:cNvPr id="49" name="Google Shape;3659;p17">
              <a:extLst>
                <a:ext uri="{FF2B5EF4-FFF2-40B4-BE49-F238E27FC236}">
                  <a16:creationId xmlns:a16="http://schemas.microsoft.com/office/drawing/2014/main" id="{53A62051-1F73-41AE-B790-2000073F2FA5}"/>
                </a:ext>
              </a:extLst>
            </p:cNvPr>
            <p:cNvSpPr/>
            <p:nvPr/>
          </p:nvSpPr>
          <p:spPr>
            <a:xfrm>
              <a:off x="4766112" y="1689890"/>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50" name="Google Shape;3660;p17">
              <a:extLst>
                <a:ext uri="{FF2B5EF4-FFF2-40B4-BE49-F238E27FC236}">
                  <a16:creationId xmlns:a16="http://schemas.microsoft.com/office/drawing/2014/main" id="{F47454AB-2524-4086-B45B-F14FCB8111ED}"/>
                </a:ext>
              </a:extLst>
            </p:cNvPr>
            <p:cNvSpPr/>
            <p:nvPr/>
          </p:nvSpPr>
          <p:spPr>
            <a:xfrm>
              <a:off x="3955538" y="1123950"/>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45700" tIns="91425" rIns="45700" bIns="91425" anchor="ctr" anchorCtr="0">
              <a:noAutofit/>
            </a:bodyPr>
            <a:lstStyle/>
            <a:p>
              <a:pPr marL="0" lvl="0" indent="0" algn="ctr" rtl="0">
                <a:lnSpc>
                  <a:spcPct val="90000"/>
                </a:lnSpc>
                <a:spcBef>
                  <a:spcPts val="0"/>
                </a:spcBef>
                <a:spcAft>
                  <a:spcPts val="0"/>
                </a:spcAft>
                <a:buClr>
                  <a:srgbClr val="FFFFFF"/>
                </a:buClr>
                <a:buSzPts val="1500"/>
                <a:buFont typeface="Calibri"/>
                <a:buNone/>
              </a:pPr>
              <a:r>
                <a:rPr lang="en" sz="800" b="1">
                  <a:solidFill>
                    <a:srgbClr val="000000"/>
                  </a:solidFill>
                  <a:latin typeface="Montserrat"/>
                  <a:ea typeface="Montserrat"/>
                  <a:cs typeface="Montserrat"/>
                  <a:sym typeface="Montserrat"/>
                </a:rPr>
                <a:t>Mobility</a:t>
              </a:r>
              <a:endParaRPr sz="800" b="1">
                <a:solidFill>
                  <a:srgbClr val="000000"/>
                </a:solidFill>
                <a:latin typeface="Montserrat"/>
                <a:ea typeface="Montserrat"/>
                <a:cs typeface="Montserrat"/>
                <a:sym typeface="Montserrat"/>
              </a:endParaRPr>
            </a:p>
          </p:txBody>
        </p:sp>
        <p:sp>
          <p:nvSpPr>
            <p:cNvPr id="51" name="Google Shape;3661;p17">
              <a:extLst>
                <a:ext uri="{FF2B5EF4-FFF2-40B4-BE49-F238E27FC236}">
                  <a16:creationId xmlns:a16="http://schemas.microsoft.com/office/drawing/2014/main" id="{534C5DF9-5BAD-4735-A9EA-5487D2F87391}"/>
                </a:ext>
              </a:extLst>
            </p:cNvPr>
            <p:cNvSpPr/>
            <p:nvPr/>
          </p:nvSpPr>
          <p:spPr>
            <a:xfrm>
              <a:off x="5430794" y="2612273"/>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52" name="Google Shape;3662;p17">
              <a:extLst>
                <a:ext uri="{FF2B5EF4-FFF2-40B4-BE49-F238E27FC236}">
                  <a16:creationId xmlns:a16="http://schemas.microsoft.com/office/drawing/2014/main" id="{09A9B94B-F51D-4A49-94D9-D6CDC1D9D5C1}"/>
                </a:ext>
              </a:extLst>
            </p:cNvPr>
            <p:cNvSpPr/>
            <p:nvPr/>
          </p:nvSpPr>
          <p:spPr>
            <a:xfrm>
              <a:off x="5096202" y="1785755"/>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45700" tIns="91425" rIns="45700" bIns="91425" anchor="ctr" anchorCtr="0">
              <a:noAutofit/>
            </a:bodyPr>
            <a:lstStyle/>
            <a:p>
              <a:pPr algn="ctr">
                <a:lnSpc>
                  <a:spcPct val="90000"/>
                </a:lnSpc>
                <a:buClr>
                  <a:srgbClr val="FFFFFF"/>
                </a:buClr>
                <a:buSzPts val="1500"/>
              </a:pPr>
              <a:r>
                <a:rPr lang="en" sz="800" b="1">
                  <a:solidFill>
                    <a:srgbClr val="000000"/>
                  </a:solidFill>
                  <a:latin typeface="Montserrat"/>
                  <a:ea typeface="Montserrat"/>
                  <a:cs typeface="Montserrat"/>
                  <a:sym typeface="Montserrat"/>
                </a:rPr>
                <a:t>DevOps </a:t>
              </a:r>
              <a:endParaRPr lang="en-US" sz="800" b="1">
                <a:latin typeface="Montserrat"/>
                <a:ea typeface="Montserrat"/>
                <a:cs typeface="Montserrat"/>
                <a:sym typeface="Montserrat"/>
              </a:endParaRPr>
            </a:p>
            <a:p>
              <a:pPr marL="0" lvl="0" indent="0" algn="ctr">
                <a:lnSpc>
                  <a:spcPct val="90000"/>
                </a:lnSpc>
                <a:spcBef>
                  <a:spcPts val="0"/>
                </a:spcBef>
                <a:spcAft>
                  <a:spcPts val="0"/>
                </a:spcAft>
                <a:buSzPts val="1500"/>
                <a:buFont typeface="Calibri"/>
                <a:buNone/>
              </a:pPr>
              <a:r>
                <a:rPr lang="en" sz="800" b="1">
                  <a:solidFill>
                    <a:srgbClr val="000000"/>
                  </a:solidFill>
                  <a:latin typeface="Montserrat"/>
                  <a:ea typeface="Montserrat"/>
                  <a:cs typeface="Montserrat"/>
                  <a:sym typeface="Montserrat"/>
                </a:rPr>
                <a:t>&amp;</a:t>
              </a:r>
              <a:endParaRPr sz="800" b="1">
                <a:solidFill>
                  <a:srgbClr val="000000"/>
                </a:solidFill>
                <a:latin typeface="Montserrat"/>
                <a:ea typeface="Montserrat"/>
                <a:cs typeface="Montserrat"/>
              </a:endParaRPr>
            </a:p>
            <a:p>
              <a:pPr marL="0" lvl="0" indent="0" algn="ctr" rtl="0">
                <a:lnSpc>
                  <a:spcPct val="90000"/>
                </a:lnSpc>
                <a:spcBef>
                  <a:spcPts val="0"/>
                </a:spcBef>
                <a:spcAft>
                  <a:spcPts val="0"/>
                </a:spcAft>
                <a:buClr>
                  <a:srgbClr val="FFFFFF"/>
                </a:buClr>
                <a:buSzPts val="1500"/>
                <a:buFont typeface="Calibri"/>
                <a:buNone/>
              </a:pPr>
              <a:r>
                <a:rPr lang="en" sz="800" b="1">
                  <a:latin typeface="Montserrat"/>
                  <a:ea typeface="Montserrat"/>
                  <a:cs typeface="Montserrat"/>
                  <a:sym typeface="Montserrat"/>
                </a:rPr>
                <a:t>DataOps</a:t>
              </a:r>
              <a:endParaRPr sz="800" b="1">
                <a:latin typeface="Montserrat"/>
                <a:ea typeface="Montserrat"/>
                <a:cs typeface="Montserrat"/>
                <a:sym typeface="Montserrat"/>
              </a:endParaRPr>
            </a:p>
          </p:txBody>
        </p:sp>
        <p:sp>
          <p:nvSpPr>
            <p:cNvPr id="53" name="Google Shape;3663;p17">
              <a:extLst>
                <a:ext uri="{FF2B5EF4-FFF2-40B4-BE49-F238E27FC236}">
                  <a16:creationId xmlns:a16="http://schemas.microsoft.com/office/drawing/2014/main" id="{D0EFA615-31E3-42C0-9358-BF553C41F49C}"/>
                </a:ext>
              </a:extLst>
            </p:cNvPr>
            <p:cNvSpPr/>
            <p:nvPr/>
          </p:nvSpPr>
          <p:spPr>
            <a:xfrm>
              <a:off x="4970168" y="3653470"/>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54" name="Google Shape;3664;p17">
              <a:extLst>
                <a:ext uri="{FF2B5EF4-FFF2-40B4-BE49-F238E27FC236}">
                  <a16:creationId xmlns:a16="http://schemas.microsoft.com/office/drawing/2014/main" id="{51713204-DAFB-4852-8174-39E191DAD1AE}"/>
                </a:ext>
              </a:extLst>
            </p:cNvPr>
            <p:cNvSpPr/>
            <p:nvPr/>
          </p:nvSpPr>
          <p:spPr>
            <a:xfrm>
              <a:off x="5096202" y="3086789"/>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45700" tIns="91425" rIns="45700" bIns="91425" anchor="ctr" anchorCtr="0">
              <a:noAutofit/>
            </a:bodyPr>
            <a:lstStyle/>
            <a:p>
              <a:pPr algn="ctr">
                <a:lnSpc>
                  <a:spcPct val="90000"/>
                </a:lnSpc>
                <a:buClr>
                  <a:srgbClr val="FFFFFF"/>
                </a:buClr>
                <a:buSzPts val="1500"/>
              </a:pPr>
              <a:r>
                <a:rPr lang="en" sz="800" b="1">
                  <a:latin typeface="Montserrat"/>
                  <a:ea typeface="Montserrat"/>
                  <a:cs typeface="Montserrat"/>
                  <a:sym typeface="Montserrat"/>
                </a:rPr>
                <a:t>Verification </a:t>
              </a:r>
              <a:endParaRPr lang="en-US" sz="800" b="1">
                <a:latin typeface="Montserrat"/>
                <a:ea typeface="Montserrat"/>
                <a:cs typeface="Montserrat"/>
                <a:sym typeface="Montserrat"/>
              </a:endParaRPr>
            </a:p>
            <a:p>
              <a:pPr algn="ctr">
                <a:lnSpc>
                  <a:spcPct val="90000"/>
                </a:lnSpc>
                <a:buSzPts val="1500"/>
              </a:pPr>
              <a:r>
                <a:rPr lang="en" sz="800" b="1">
                  <a:latin typeface="Montserrat"/>
                  <a:ea typeface="Montserrat"/>
                  <a:cs typeface="Montserrat"/>
                  <a:sym typeface="Montserrat"/>
                </a:rPr>
                <a:t>&amp; </a:t>
              </a:r>
            </a:p>
            <a:p>
              <a:pPr marL="0" lvl="0" indent="0" algn="ctr">
                <a:lnSpc>
                  <a:spcPct val="90000"/>
                </a:lnSpc>
                <a:spcBef>
                  <a:spcPts val="0"/>
                </a:spcBef>
                <a:spcAft>
                  <a:spcPts val="0"/>
                </a:spcAft>
                <a:buSzPts val="1500"/>
                <a:buFont typeface="Calibri"/>
                <a:buNone/>
              </a:pPr>
              <a:r>
                <a:rPr lang="en" sz="800" b="1">
                  <a:latin typeface="Montserrat"/>
                  <a:ea typeface="Montserrat"/>
                  <a:cs typeface="Montserrat"/>
                  <a:sym typeface="Montserrat"/>
                </a:rPr>
                <a:t>Automated Validation</a:t>
              </a:r>
              <a:endParaRPr sz="800" b="1">
                <a:solidFill>
                  <a:srgbClr val="000000"/>
                </a:solidFill>
                <a:latin typeface="Montserrat"/>
                <a:ea typeface="Montserrat"/>
                <a:cs typeface="Montserrat"/>
              </a:endParaRPr>
            </a:p>
          </p:txBody>
        </p:sp>
        <p:sp>
          <p:nvSpPr>
            <p:cNvPr id="55" name="Google Shape;3665;p17">
              <a:extLst>
                <a:ext uri="{FF2B5EF4-FFF2-40B4-BE49-F238E27FC236}">
                  <a16:creationId xmlns:a16="http://schemas.microsoft.com/office/drawing/2014/main" id="{629A98F4-BF1D-466C-BB63-C95EE1BDAB10}"/>
                </a:ext>
              </a:extLst>
            </p:cNvPr>
            <p:cNvSpPr/>
            <p:nvPr/>
          </p:nvSpPr>
          <p:spPr>
            <a:xfrm>
              <a:off x="3818560" y="3761550"/>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56" name="Google Shape;3666;p17">
              <a:extLst>
                <a:ext uri="{FF2B5EF4-FFF2-40B4-BE49-F238E27FC236}">
                  <a16:creationId xmlns:a16="http://schemas.microsoft.com/office/drawing/2014/main" id="{77568F89-7CE6-49D0-864B-D61474E393AE}"/>
                </a:ext>
              </a:extLst>
            </p:cNvPr>
            <p:cNvSpPr/>
            <p:nvPr/>
          </p:nvSpPr>
          <p:spPr>
            <a:xfrm>
              <a:off x="3955538" y="3749335"/>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45700" tIns="91425" rIns="45700" bIns="91425" anchor="ctr" anchorCtr="0">
              <a:noAutofit/>
            </a:bodyPr>
            <a:lstStyle/>
            <a:p>
              <a:pPr marL="0" lvl="0" indent="0" algn="ctr" rtl="0">
                <a:lnSpc>
                  <a:spcPct val="90000"/>
                </a:lnSpc>
                <a:spcBef>
                  <a:spcPts val="0"/>
                </a:spcBef>
                <a:spcAft>
                  <a:spcPts val="0"/>
                </a:spcAft>
                <a:buClr>
                  <a:srgbClr val="FFFFFF"/>
                </a:buClr>
                <a:buSzPts val="1500"/>
                <a:buFont typeface="Calibri"/>
                <a:buNone/>
              </a:pPr>
              <a:r>
                <a:rPr lang="en" sz="800" b="1">
                  <a:latin typeface="Montserrat"/>
                  <a:ea typeface="Montserrat"/>
                  <a:cs typeface="Montserrat"/>
                  <a:sym typeface="Montserrat"/>
                </a:rPr>
                <a:t>Smart Home</a:t>
              </a:r>
              <a:endParaRPr sz="800" b="1">
                <a:latin typeface="Montserrat"/>
                <a:ea typeface="Montserrat"/>
                <a:cs typeface="Montserrat"/>
                <a:sym typeface="Montserrat"/>
              </a:endParaRPr>
            </a:p>
            <a:p>
              <a:pPr algn="ctr">
                <a:lnSpc>
                  <a:spcPct val="90000"/>
                </a:lnSpc>
                <a:buSzPts val="1500"/>
                <a:buFont typeface="Calibri"/>
              </a:pPr>
              <a:r>
                <a:rPr lang="en" sz="800" b="1">
                  <a:latin typeface="Montserrat"/>
                  <a:ea typeface="Montserrat"/>
                  <a:cs typeface="Montserrat"/>
                </a:rPr>
                <a:t>&amp;</a:t>
              </a:r>
            </a:p>
            <a:p>
              <a:pPr algn="ctr">
                <a:lnSpc>
                  <a:spcPct val="90000"/>
                </a:lnSpc>
              </a:pPr>
              <a:r>
                <a:rPr lang="en" sz="800" b="1">
                  <a:latin typeface="Montserrat"/>
                </a:rPr>
                <a:t>Remoted Assistance</a:t>
              </a:r>
              <a:endParaRPr lang="en"/>
            </a:p>
            <a:p>
              <a:pPr algn="ctr">
                <a:lnSpc>
                  <a:spcPct val="90000"/>
                </a:lnSpc>
                <a:buClr>
                  <a:srgbClr val="FFFFFF"/>
                </a:buClr>
                <a:buSzPts val="1500"/>
              </a:pPr>
              <a:r>
                <a:rPr lang="en" sz="800" b="1">
                  <a:latin typeface="Montserrat"/>
                  <a:ea typeface="Montserrat"/>
                  <a:cs typeface="Montserrat"/>
                  <a:sym typeface="Montserrat"/>
                </a:rPr>
                <a:t>&amp; </a:t>
              </a:r>
            </a:p>
            <a:p>
              <a:pPr marL="0" lvl="0" indent="0" algn="ctr">
                <a:lnSpc>
                  <a:spcPct val="90000"/>
                </a:lnSpc>
                <a:spcBef>
                  <a:spcPts val="0"/>
                </a:spcBef>
                <a:spcAft>
                  <a:spcPts val="0"/>
                </a:spcAft>
                <a:buSzPts val="1500"/>
                <a:buFont typeface="Calibri"/>
                <a:buNone/>
              </a:pPr>
              <a:r>
                <a:rPr lang="en" sz="800" b="1">
                  <a:latin typeface="Montserrat"/>
                  <a:ea typeface="Montserrat"/>
                  <a:cs typeface="Montserrat"/>
                  <a:sym typeface="Montserrat"/>
                </a:rPr>
                <a:t>IoT</a:t>
              </a:r>
              <a:endParaRPr sz="800" b="1">
                <a:latin typeface="Montserrat"/>
                <a:ea typeface="Montserrat"/>
                <a:cs typeface="Montserrat"/>
              </a:endParaRPr>
            </a:p>
          </p:txBody>
        </p:sp>
        <p:sp>
          <p:nvSpPr>
            <p:cNvPr id="57" name="Google Shape;3667;p17">
              <a:extLst>
                <a:ext uri="{FF2B5EF4-FFF2-40B4-BE49-F238E27FC236}">
                  <a16:creationId xmlns:a16="http://schemas.microsoft.com/office/drawing/2014/main" id="{6A318669-B8B5-4258-BE10-25CF01C35204}"/>
                </a:ext>
              </a:extLst>
            </p:cNvPr>
            <p:cNvSpPr/>
            <p:nvPr/>
          </p:nvSpPr>
          <p:spPr>
            <a:xfrm>
              <a:off x="3139316" y="2839537"/>
              <a:ext cx="572605" cy="493510"/>
            </a:xfrm>
            <a:prstGeom prst="hexagon">
              <a:avLst>
                <a:gd name="adj" fmla="val 28900"/>
                <a:gd name="vf" fmla="val 11547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58" name="Google Shape;3668;p17">
              <a:extLst>
                <a:ext uri="{FF2B5EF4-FFF2-40B4-BE49-F238E27FC236}">
                  <a16:creationId xmlns:a16="http://schemas.microsoft.com/office/drawing/2014/main" id="{BB178A4A-9566-4216-ABD7-39C4D3A6AB96}"/>
                </a:ext>
              </a:extLst>
            </p:cNvPr>
            <p:cNvSpPr/>
            <p:nvPr/>
          </p:nvSpPr>
          <p:spPr>
            <a:xfrm>
              <a:off x="2809579" y="3087529"/>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0" tIns="91425" rIns="0" bIns="91425" anchor="ctr" anchorCtr="0">
              <a:noAutofit/>
            </a:bodyPr>
            <a:lstStyle/>
            <a:p>
              <a:pPr algn="ctr">
                <a:lnSpc>
                  <a:spcPct val="90000"/>
                </a:lnSpc>
                <a:buClr>
                  <a:srgbClr val="FFFFFF"/>
                </a:buClr>
                <a:buSzPts val="1500"/>
              </a:pPr>
              <a:r>
                <a:rPr lang="en" sz="800" b="1">
                  <a:solidFill>
                    <a:srgbClr val="000000"/>
                  </a:solidFill>
                  <a:latin typeface="Montserrat"/>
                  <a:ea typeface="Montserrat"/>
                  <a:cs typeface="Montserrat"/>
                  <a:sym typeface="Montserrat"/>
                </a:rPr>
                <a:t>Modernization &amp; </a:t>
              </a:r>
              <a:endParaRPr lang="en-US" sz="800" b="1">
                <a:latin typeface="Montserrat"/>
                <a:ea typeface="Montserrat"/>
                <a:cs typeface="Montserrat"/>
                <a:sym typeface="Montserrat"/>
              </a:endParaRPr>
            </a:p>
            <a:p>
              <a:pPr marL="0" lvl="0" indent="0" algn="ctr">
                <a:lnSpc>
                  <a:spcPct val="90000"/>
                </a:lnSpc>
                <a:spcBef>
                  <a:spcPts val="0"/>
                </a:spcBef>
                <a:spcAft>
                  <a:spcPts val="0"/>
                </a:spcAft>
                <a:buSzPts val="1500"/>
                <a:buFont typeface="Calibri"/>
                <a:buNone/>
              </a:pPr>
              <a:r>
                <a:rPr lang="en" sz="800" b="1">
                  <a:solidFill>
                    <a:srgbClr val="000000"/>
                  </a:solidFill>
                  <a:latin typeface="Montserrat"/>
                  <a:ea typeface="Montserrat"/>
                  <a:cs typeface="Montserrat"/>
                  <a:sym typeface="Montserrat"/>
                </a:rPr>
                <a:t>Migration</a:t>
              </a:r>
              <a:endParaRPr sz="800" b="1">
                <a:solidFill>
                  <a:srgbClr val="000000"/>
                </a:solidFill>
                <a:latin typeface="Montserrat"/>
                <a:ea typeface="Montserrat"/>
                <a:cs typeface="Montserrat"/>
              </a:endParaRPr>
            </a:p>
          </p:txBody>
        </p:sp>
        <p:sp>
          <p:nvSpPr>
            <p:cNvPr id="59" name="Google Shape;3669;p17">
              <a:extLst>
                <a:ext uri="{FF2B5EF4-FFF2-40B4-BE49-F238E27FC236}">
                  <a16:creationId xmlns:a16="http://schemas.microsoft.com/office/drawing/2014/main" id="{34A7969C-8E9F-4E88-AD61-7BF90416A927}"/>
                </a:ext>
              </a:extLst>
            </p:cNvPr>
            <p:cNvSpPr/>
            <p:nvPr/>
          </p:nvSpPr>
          <p:spPr>
            <a:xfrm>
              <a:off x="2809579" y="1784276"/>
              <a:ext cx="1243801" cy="1076141"/>
            </a:xfrm>
            <a:prstGeom prst="hexagon">
              <a:avLst>
                <a:gd name="adj" fmla="val 28570"/>
                <a:gd name="vf" fmla="val 115470"/>
              </a:avLst>
            </a:prstGeom>
            <a:solidFill>
              <a:srgbClr val="FFFFFF"/>
            </a:solidFill>
            <a:ln w="12700" cap="flat" cmpd="sng">
              <a:solidFill>
                <a:srgbClr val="BC2228"/>
              </a:solidFill>
              <a:prstDash val="solid"/>
              <a:miter lim="800000"/>
              <a:headEnd type="none" w="sm" len="sm"/>
              <a:tailEnd type="none" w="sm" len="sm"/>
            </a:ln>
          </p:spPr>
          <p:txBody>
            <a:bodyPr spcFirstLastPara="1" wrap="square" lIns="45700" tIns="91425" rIns="45700" bIns="91425" anchor="ctr" anchorCtr="0">
              <a:noAutofit/>
            </a:bodyPr>
            <a:lstStyle/>
            <a:p>
              <a:pPr marL="0" lvl="0" indent="0" algn="ctr" rtl="0">
                <a:lnSpc>
                  <a:spcPct val="90000"/>
                </a:lnSpc>
                <a:spcBef>
                  <a:spcPts val="0"/>
                </a:spcBef>
                <a:spcAft>
                  <a:spcPts val="0"/>
                </a:spcAft>
                <a:buClr>
                  <a:srgbClr val="FFFFFF"/>
                </a:buClr>
                <a:buSzPts val="1500"/>
                <a:buFont typeface="Calibri"/>
                <a:buNone/>
              </a:pPr>
              <a:r>
                <a:rPr lang="en" sz="800" b="1">
                  <a:solidFill>
                    <a:srgbClr val="000000"/>
                  </a:solidFill>
                  <a:latin typeface="Montserrat"/>
                  <a:ea typeface="Montserrat"/>
                  <a:cs typeface="Montserrat"/>
                  <a:sym typeface="Montserrat"/>
                </a:rPr>
                <a:t>Application Development</a:t>
              </a:r>
              <a:endParaRPr sz="800" b="1">
                <a:solidFill>
                  <a:srgbClr val="000000"/>
                </a:solidFill>
                <a:latin typeface="Montserrat"/>
                <a:ea typeface="Montserrat"/>
                <a:cs typeface="Montserrat"/>
                <a:sym typeface="Montserrat"/>
              </a:endParaRPr>
            </a:p>
          </p:txBody>
        </p:sp>
        <p:pic>
          <p:nvPicPr>
            <p:cNvPr id="60" name="Google Shape;3701;p17">
              <a:extLst>
                <a:ext uri="{FF2B5EF4-FFF2-40B4-BE49-F238E27FC236}">
                  <a16:creationId xmlns:a16="http://schemas.microsoft.com/office/drawing/2014/main" id="{D43211FD-CB7D-4304-A591-5245F612EF2A}"/>
                </a:ext>
              </a:extLst>
            </p:cNvPr>
            <p:cNvPicPr preferRelativeResize="0"/>
            <p:nvPr/>
          </p:nvPicPr>
          <p:blipFill>
            <a:blip r:embed="rId16">
              <a:alphaModFix/>
            </a:blip>
            <a:stretch>
              <a:fillRect/>
            </a:stretch>
          </p:blipFill>
          <p:spPr>
            <a:xfrm>
              <a:off x="5496816" y="1284560"/>
              <a:ext cx="159095" cy="159095"/>
            </a:xfrm>
            <a:prstGeom prst="rect">
              <a:avLst/>
            </a:prstGeom>
            <a:noFill/>
            <a:ln>
              <a:noFill/>
            </a:ln>
          </p:spPr>
        </p:pic>
      </p:grpSp>
      <p:sp>
        <p:nvSpPr>
          <p:cNvPr id="61" name="Google Shape;3703;p17">
            <a:extLst>
              <a:ext uri="{FF2B5EF4-FFF2-40B4-BE49-F238E27FC236}">
                <a16:creationId xmlns:a16="http://schemas.microsoft.com/office/drawing/2014/main" id="{E07C9E7E-9A65-4D92-9C53-E2B5A4767263}"/>
              </a:ext>
            </a:extLst>
          </p:cNvPr>
          <p:cNvSpPr/>
          <p:nvPr/>
        </p:nvSpPr>
        <p:spPr>
          <a:xfrm>
            <a:off x="571500" y="3058164"/>
            <a:ext cx="1836000" cy="1203384"/>
          </a:xfrm>
          <a:prstGeom prst="roundRect">
            <a:avLst>
              <a:gd name="adj" fmla="val 3199"/>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sym typeface="Montserrat Medium"/>
              </a:rPr>
              <a:t>Cloud, Data Analytics, AI/ML</a:t>
            </a:r>
            <a:endParaRPr sz="800">
              <a:solidFill>
                <a:srgbClr val="525252"/>
              </a:solidFill>
              <a:latin typeface="Montserrat Medium"/>
              <a:ea typeface="Montserrat Medium"/>
              <a:cs typeface="Montserrat Medium"/>
              <a:sym typeface="Montserrat Medium"/>
            </a:endParaRPr>
          </a:p>
          <a:p>
            <a:pPr marL="142875" marR="0" lvl="0" indent="-136525" algn="l" rtl="0">
              <a:lnSpc>
                <a:spcPct val="100000"/>
              </a:lnSpc>
              <a:spcBef>
                <a:spcPts val="0"/>
              </a:spcBef>
              <a:spcAft>
                <a:spcPts val="0"/>
              </a:spcAft>
              <a:buClr>
                <a:srgbClr val="525252"/>
              </a:buClr>
              <a:buSzPts val="800"/>
              <a:buFont typeface="Montserrat Medium"/>
              <a:buChar char="●"/>
            </a:pPr>
            <a:r>
              <a:rPr lang="en-US" sz="800">
                <a:solidFill>
                  <a:srgbClr val="525252"/>
                </a:solidFill>
                <a:latin typeface="Montserrat Medium"/>
                <a:ea typeface="Montserrat Medium"/>
                <a:cs typeface="Montserrat Medium"/>
                <a:sym typeface="Montserrat Medium"/>
              </a:rPr>
              <a:t>Cloud Migration and Application Modernization</a:t>
            </a:r>
          </a:p>
          <a:p>
            <a:pPr marL="142875" marR="0" lvl="0" indent="-136525" algn="l" rtl="0">
              <a:lnSpc>
                <a:spcPct val="100000"/>
              </a:lnSpc>
              <a:spcBef>
                <a:spcPts val="0"/>
              </a:spcBef>
              <a:spcAft>
                <a:spcPts val="0"/>
              </a:spcAft>
              <a:buClr>
                <a:srgbClr val="525252"/>
              </a:buClr>
              <a:buSzPts val="800"/>
              <a:buFont typeface="Montserrat Medium"/>
              <a:buChar char="●"/>
            </a:pPr>
            <a:r>
              <a:rPr lang="en" sz="800">
                <a:solidFill>
                  <a:srgbClr val="525252"/>
                </a:solidFill>
                <a:latin typeface="Montserrat Medium"/>
                <a:ea typeface="Montserrat Medium"/>
                <a:cs typeface="Montserrat Medium"/>
              </a:rPr>
              <a:t>Data Engineering</a:t>
            </a:r>
          </a:p>
        </p:txBody>
      </p:sp>
      <p:pic>
        <p:nvPicPr>
          <p:cNvPr id="62" name="Google Shape;3704;p17">
            <a:extLst>
              <a:ext uri="{FF2B5EF4-FFF2-40B4-BE49-F238E27FC236}">
                <a16:creationId xmlns:a16="http://schemas.microsoft.com/office/drawing/2014/main" id="{8AC88E4B-BED3-4EA4-BEF2-D119C08C8D81}"/>
              </a:ext>
            </a:extLst>
          </p:cNvPr>
          <p:cNvPicPr preferRelativeResize="0"/>
          <p:nvPr/>
        </p:nvPicPr>
        <p:blipFill rotWithShape="1">
          <a:blip r:embed="rId17">
            <a:alphaModFix/>
          </a:blip>
          <a:srcRect t="20472" b="17527"/>
          <a:stretch/>
        </p:blipFill>
        <p:spPr>
          <a:xfrm>
            <a:off x="709426" y="3886110"/>
            <a:ext cx="420685" cy="146699"/>
          </a:xfrm>
          <a:prstGeom prst="rect">
            <a:avLst/>
          </a:prstGeom>
          <a:noFill/>
          <a:ln>
            <a:noFill/>
          </a:ln>
        </p:spPr>
      </p:pic>
      <p:pic>
        <p:nvPicPr>
          <p:cNvPr id="63" name="Google Shape;3705;p17">
            <a:extLst>
              <a:ext uri="{FF2B5EF4-FFF2-40B4-BE49-F238E27FC236}">
                <a16:creationId xmlns:a16="http://schemas.microsoft.com/office/drawing/2014/main" id="{E18474FC-A5CC-4D16-B38F-CA930351D426}"/>
              </a:ext>
            </a:extLst>
          </p:cNvPr>
          <p:cNvPicPr preferRelativeResize="0"/>
          <p:nvPr/>
        </p:nvPicPr>
        <p:blipFill rotWithShape="1">
          <a:blip r:embed="rId18">
            <a:alphaModFix/>
          </a:blip>
          <a:srcRect/>
          <a:stretch/>
        </p:blipFill>
        <p:spPr>
          <a:xfrm>
            <a:off x="1232344" y="3886109"/>
            <a:ext cx="244540" cy="146700"/>
          </a:xfrm>
          <a:prstGeom prst="rect">
            <a:avLst/>
          </a:prstGeom>
          <a:noFill/>
          <a:ln>
            <a:noFill/>
          </a:ln>
        </p:spPr>
      </p:pic>
      <p:pic>
        <p:nvPicPr>
          <p:cNvPr id="64" name="Google Shape;3706;p17">
            <a:extLst>
              <a:ext uri="{FF2B5EF4-FFF2-40B4-BE49-F238E27FC236}">
                <a16:creationId xmlns:a16="http://schemas.microsoft.com/office/drawing/2014/main" id="{F6CA5A0F-0649-4149-85F4-9C90C98D6775}"/>
              </a:ext>
            </a:extLst>
          </p:cNvPr>
          <p:cNvPicPr preferRelativeResize="0"/>
          <p:nvPr/>
        </p:nvPicPr>
        <p:blipFill rotWithShape="1">
          <a:blip r:embed="rId19">
            <a:alphaModFix/>
          </a:blip>
          <a:srcRect/>
          <a:stretch/>
        </p:blipFill>
        <p:spPr>
          <a:xfrm>
            <a:off x="1925901" y="3828924"/>
            <a:ext cx="304675" cy="261070"/>
          </a:xfrm>
          <a:prstGeom prst="rect">
            <a:avLst/>
          </a:prstGeom>
          <a:noFill/>
          <a:ln>
            <a:noFill/>
          </a:ln>
        </p:spPr>
      </p:pic>
      <p:pic>
        <p:nvPicPr>
          <p:cNvPr id="65" name="Google Shape;3707;p17">
            <a:extLst>
              <a:ext uri="{FF2B5EF4-FFF2-40B4-BE49-F238E27FC236}">
                <a16:creationId xmlns:a16="http://schemas.microsoft.com/office/drawing/2014/main" id="{F32E76D7-B6E6-4B4D-898A-CAAAAC0C93B6}"/>
              </a:ext>
            </a:extLst>
          </p:cNvPr>
          <p:cNvPicPr preferRelativeResize="0"/>
          <p:nvPr/>
        </p:nvPicPr>
        <p:blipFill>
          <a:blip r:embed="rId20">
            <a:alphaModFix/>
          </a:blip>
          <a:stretch>
            <a:fillRect/>
          </a:stretch>
        </p:blipFill>
        <p:spPr>
          <a:xfrm>
            <a:off x="1579117" y="3837184"/>
            <a:ext cx="244550" cy="244550"/>
          </a:xfrm>
          <a:prstGeom prst="rect">
            <a:avLst/>
          </a:prstGeom>
          <a:noFill/>
          <a:ln>
            <a:noFill/>
          </a:ln>
        </p:spPr>
      </p:pic>
      <p:pic>
        <p:nvPicPr>
          <p:cNvPr id="66" name="Google Shape;3708;p17">
            <a:extLst>
              <a:ext uri="{FF2B5EF4-FFF2-40B4-BE49-F238E27FC236}">
                <a16:creationId xmlns:a16="http://schemas.microsoft.com/office/drawing/2014/main" id="{BAE0226C-2007-405E-91ED-26751B95FA02}"/>
              </a:ext>
            </a:extLst>
          </p:cNvPr>
          <p:cNvPicPr preferRelativeResize="0"/>
          <p:nvPr/>
        </p:nvPicPr>
        <p:blipFill>
          <a:blip r:embed="rId21">
            <a:alphaModFix/>
          </a:blip>
          <a:stretch>
            <a:fillRect/>
          </a:stretch>
        </p:blipFill>
        <p:spPr>
          <a:xfrm>
            <a:off x="7625739" y="3015424"/>
            <a:ext cx="164883" cy="172276"/>
          </a:xfrm>
          <a:prstGeom prst="rect">
            <a:avLst/>
          </a:prstGeom>
          <a:noFill/>
          <a:ln>
            <a:noFill/>
          </a:ln>
        </p:spPr>
      </p:pic>
      <p:pic>
        <p:nvPicPr>
          <p:cNvPr id="67" name="Google Shape;3709;p17">
            <a:extLst>
              <a:ext uri="{FF2B5EF4-FFF2-40B4-BE49-F238E27FC236}">
                <a16:creationId xmlns:a16="http://schemas.microsoft.com/office/drawing/2014/main" id="{71256CCB-6B68-4A16-BA6E-6B1280B1D1FD}"/>
              </a:ext>
            </a:extLst>
          </p:cNvPr>
          <p:cNvPicPr preferRelativeResize="0"/>
          <p:nvPr/>
        </p:nvPicPr>
        <p:blipFill rotWithShape="1">
          <a:blip r:embed="rId22">
            <a:alphaModFix/>
          </a:blip>
          <a:srcRect r="64749"/>
          <a:stretch/>
        </p:blipFill>
        <p:spPr>
          <a:xfrm>
            <a:off x="8142890" y="3024015"/>
            <a:ext cx="182263" cy="148071"/>
          </a:xfrm>
          <a:prstGeom prst="rect">
            <a:avLst/>
          </a:prstGeom>
          <a:noFill/>
          <a:ln>
            <a:noFill/>
          </a:ln>
        </p:spPr>
      </p:pic>
      <p:pic>
        <p:nvPicPr>
          <p:cNvPr id="68" name="Google Shape;3710;p17">
            <a:extLst>
              <a:ext uri="{FF2B5EF4-FFF2-40B4-BE49-F238E27FC236}">
                <a16:creationId xmlns:a16="http://schemas.microsoft.com/office/drawing/2014/main" id="{F74C162E-51EC-4043-94F3-C660059B2AE4}"/>
              </a:ext>
            </a:extLst>
          </p:cNvPr>
          <p:cNvPicPr preferRelativeResize="0"/>
          <p:nvPr/>
        </p:nvPicPr>
        <p:blipFill>
          <a:blip r:embed="rId23">
            <a:alphaModFix/>
          </a:blip>
          <a:stretch>
            <a:fillRect/>
          </a:stretch>
        </p:blipFill>
        <p:spPr>
          <a:xfrm>
            <a:off x="7865708" y="3014314"/>
            <a:ext cx="182263" cy="182255"/>
          </a:xfrm>
          <a:prstGeom prst="rect">
            <a:avLst/>
          </a:prstGeom>
          <a:noFill/>
          <a:ln>
            <a:noFill/>
          </a:ln>
        </p:spPr>
      </p:pic>
      <p:pic>
        <p:nvPicPr>
          <p:cNvPr id="69" name="Google Shape;3713;p17">
            <a:extLst>
              <a:ext uri="{FF2B5EF4-FFF2-40B4-BE49-F238E27FC236}">
                <a16:creationId xmlns:a16="http://schemas.microsoft.com/office/drawing/2014/main" id="{1D98EA8B-4D9C-4B4C-852E-570BF338F326}"/>
              </a:ext>
            </a:extLst>
          </p:cNvPr>
          <p:cNvPicPr preferRelativeResize="0"/>
          <p:nvPr/>
        </p:nvPicPr>
        <p:blipFill>
          <a:blip r:embed="rId24">
            <a:alphaModFix/>
          </a:blip>
          <a:stretch>
            <a:fillRect/>
          </a:stretch>
        </p:blipFill>
        <p:spPr>
          <a:xfrm>
            <a:off x="6842820" y="4250140"/>
            <a:ext cx="193675" cy="227311"/>
          </a:xfrm>
          <a:prstGeom prst="rect">
            <a:avLst/>
          </a:prstGeom>
          <a:noFill/>
          <a:ln>
            <a:noFill/>
          </a:ln>
        </p:spPr>
      </p:pic>
      <p:pic>
        <p:nvPicPr>
          <p:cNvPr id="70" name="Google Shape;3714;p17">
            <a:extLst>
              <a:ext uri="{FF2B5EF4-FFF2-40B4-BE49-F238E27FC236}">
                <a16:creationId xmlns:a16="http://schemas.microsoft.com/office/drawing/2014/main" id="{B375624E-7B09-4AD5-8667-23024DB64B49}"/>
              </a:ext>
            </a:extLst>
          </p:cNvPr>
          <p:cNvPicPr preferRelativeResize="0"/>
          <p:nvPr/>
        </p:nvPicPr>
        <p:blipFill>
          <a:blip r:embed="rId25">
            <a:alphaModFix/>
          </a:blip>
          <a:stretch>
            <a:fillRect/>
          </a:stretch>
        </p:blipFill>
        <p:spPr>
          <a:xfrm>
            <a:off x="7739050" y="4273649"/>
            <a:ext cx="231362" cy="148071"/>
          </a:xfrm>
          <a:prstGeom prst="rect">
            <a:avLst/>
          </a:prstGeom>
          <a:noFill/>
          <a:ln>
            <a:noFill/>
          </a:ln>
        </p:spPr>
      </p:pic>
      <p:pic>
        <p:nvPicPr>
          <p:cNvPr id="71" name="Google Shape;3698;p17">
            <a:extLst>
              <a:ext uri="{FF2B5EF4-FFF2-40B4-BE49-F238E27FC236}">
                <a16:creationId xmlns:a16="http://schemas.microsoft.com/office/drawing/2014/main" id="{3F2A79D1-3CCA-47FE-A5AE-9AECB9C6EB54}"/>
              </a:ext>
            </a:extLst>
          </p:cNvPr>
          <p:cNvPicPr preferRelativeResize="0"/>
          <p:nvPr/>
        </p:nvPicPr>
        <p:blipFill rotWithShape="1">
          <a:blip r:embed="rId26">
            <a:alphaModFix/>
          </a:blip>
          <a:srcRect t="23756" b="20684"/>
          <a:stretch/>
        </p:blipFill>
        <p:spPr>
          <a:xfrm>
            <a:off x="6821103" y="4565197"/>
            <a:ext cx="578470" cy="160708"/>
          </a:xfrm>
          <a:prstGeom prst="rect">
            <a:avLst/>
          </a:prstGeom>
          <a:noFill/>
          <a:ln>
            <a:noFill/>
          </a:ln>
        </p:spPr>
      </p:pic>
      <p:pic>
        <p:nvPicPr>
          <p:cNvPr id="72" name="Google Shape;3699;p17">
            <a:extLst>
              <a:ext uri="{FF2B5EF4-FFF2-40B4-BE49-F238E27FC236}">
                <a16:creationId xmlns:a16="http://schemas.microsoft.com/office/drawing/2014/main" id="{93A6102A-5143-47CC-8D6A-D697E2AADB29}"/>
              </a:ext>
            </a:extLst>
          </p:cNvPr>
          <p:cNvPicPr preferRelativeResize="0"/>
          <p:nvPr/>
        </p:nvPicPr>
        <p:blipFill rotWithShape="1">
          <a:blip r:embed="rId27">
            <a:alphaModFix/>
          </a:blip>
          <a:srcRect t="20384" b="19519"/>
          <a:stretch/>
        </p:blipFill>
        <p:spPr>
          <a:xfrm>
            <a:off x="7877611" y="4565198"/>
            <a:ext cx="475378" cy="160707"/>
          </a:xfrm>
          <a:prstGeom prst="rect">
            <a:avLst/>
          </a:prstGeom>
          <a:noFill/>
          <a:ln>
            <a:noFill/>
          </a:ln>
        </p:spPr>
      </p:pic>
      <p:pic>
        <p:nvPicPr>
          <p:cNvPr id="73" name="Google Shape;3700;p17">
            <a:extLst>
              <a:ext uri="{FF2B5EF4-FFF2-40B4-BE49-F238E27FC236}">
                <a16:creationId xmlns:a16="http://schemas.microsoft.com/office/drawing/2014/main" id="{1F0035DC-962A-4F79-AAC5-34C21BF194C1}"/>
              </a:ext>
            </a:extLst>
          </p:cNvPr>
          <p:cNvPicPr preferRelativeResize="0"/>
          <p:nvPr/>
        </p:nvPicPr>
        <p:blipFill rotWithShape="1">
          <a:blip r:embed="rId28">
            <a:alphaModFix/>
          </a:blip>
          <a:srcRect l="8651" t="29699" r="7917" b="29363"/>
          <a:stretch/>
        </p:blipFill>
        <p:spPr>
          <a:xfrm>
            <a:off x="7461677" y="4573050"/>
            <a:ext cx="353830" cy="115720"/>
          </a:xfrm>
          <a:prstGeom prst="rect">
            <a:avLst/>
          </a:prstGeom>
          <a:noFill/>
          <a:ln>
            <a:noFill/>
          </a:ln>
        </p:spPr>
      </p:pic>
      <p:grpSp>
        <p:nvGrpSpPr>
          <p:cNvPr id="74" name="Group 73">
            <a:extLst>
              <a:ext uri="{FF2B5EF4-FFF2-40B4-BE49-F238E27FC236}">
                <a16:creationId xmlns:a16="http://schemas.microsoft.com/office/drawing/2014/main" id="{4D65926A-1CCC-47D1-9DD2-84B50CF10DCD}"/>
              </a:ext>
            </a:extLst>
          </p:cNvPr>
          <p:cNvGrpSpPr/>
          <p:nvPr/>
        </p:nvGrpSpPr>
        <p:grpSpPr>
          <a:xfrm>
            <a:off x="689942" y="1824451"/>
            <a:ext cx="1508302" cy="850581"/>
            <a:chOff x="668097" y="1923905"/>
            <a:chExt cx="1508302" cy="850581"/>
          </a:xfrm>
        </p:grpSpPr>
        <p:grpSp>
          <p:nvGrpSpPr>
            <p:cNvPr id="75" name="Google Shape;3689;p17">
              <a:extLst>
                <a:ext uri="{FF2B5EF4-FFF2-40B4-BE49-F238E27FC236}">
                  <a16:creationId xmlns:a16="http://schemas.microsoft.com/office/drawing/2014/main" id="{40953D5C-4DD4-4525-9221-08F1807A77FA}"/>
                </a:ext>
              </a:extLst>
            </p:cNvPr>
            <p:cNvGrpSpPr/>
            <p:nvPr/>
          </p:nvGrpSpPr>
          <p:grpSpPr>
            <a:xfrm>
              <a:off x="668097" y="1923905"/>
              <a:ext cx="1508302" cy="850581"/>
              <a:chOff x="668097" y="2076305"/>
              <a:chExt cx="1508302" cy="850581"/>
            </a:xfrm>
          </p:grpSpPr>
          <p:pic>
            <p:nvPicPr>
              <p:cNvPr id="78" name="Google Shape;3690;p17">
                <a:extLst>
                  <a:ext uri="{FF2B5EF4-FFF2-40B4-BE49-F238E27FC236}">
                    <a16:creationId xmlns:a16="http://schemas.microsoft.com/office/drawing/2014/main" id="{915F839C-31A2-4C5F-816F-48BE9BF963FC}"/>
                  </a:ext>
                </a:extLst>
              </p:cNvPr>
              <p:cNvPicPr preferRelativeResize="0"/>
              <p:nvPr/>
            </p:nvPicPr>
            <p:blipFill rotWithShape="1">
              <a:blip r:embed="rId29">
                <a:alphaModFix/>
              </a:blip>
              <a:srcRect/>
              <a:stretch/>
            </p:blipFill>
            <p:spPr>
              <a:xfrm>
                <a:off x="1544664" y="2076305"/>
                <a:ext cx="277006" cy="307985"/>
              </a:xfrm>
              <a:prstGeom prst="rect">
                <a:avLst/>
              </a:prstGeom>
              <a:noFill/>
              <a:ln>
                <a:noFill/>
              </a:ln>
            </p:spPr>
          </p:pic>
          <p:pic>
            <p:nvPicPr>
              <p:cNvPr id="79" name="Google Shape;3691;p17">
                <a:extLst>
                  <a:ext uri="{FF2B5EF4-FFF2-40B4-BE49-F238E27FC236}">
                    <a16:creationId xmlns:a16="http://schemas.microsoft.com/office/drawing/2014/main" id="{B6010BAA-3A84-48D9-B772-809668287F52}"/>
                  </a:ext>
                </a:extLst>
              </p:cNvPr>
              <p:cNvPicPr preferRelativeResize="0"/>
              <p:nvPr/>
            </p:nvPicPr>
            <p:blipFill rotWithShape="1">
              <a:blip r:embed="rId30">
                <a:alphaModFix/>
              </a:blip>
              <a:srcRect/>
              <a:stretch/>
            </p:blipFill>
            <p:spPr>
              <a:xfrm>
                <a:off x="1721590" y="2380303"/>
                <a:ext cx="291139" cy="238327"/>
              </a:xfrm>
              <a:prstGeom prst="rect">
                <a:avLst/>
              </a:prstGeom>
              <a:noFill/>
              <a:ln>
                <a:noFill/>
              </a:ln>
            </p:spPr>
          </p:pic>
          <p:pic>
            <p:nvPicPr>
              <p:cNvPr id="80" name="Google Shape;3692;p17">
                <a:extLst>
                  <a:ext uri="{FF2B5EF4-FFF2-40B4-BE49-F238E27FC236}">
                    <a16:creationId xmlns:a16="http://schemas.microsoft.com/office/drawing/2014/main" id="{36092C2D-DC9F-4A37-83FE-79F5F40D3D51}"/>
                  </a:ext>
                </a:extLst>
              </p:cNvPr>
              <p:cNvPicPr preferRelativeResize="0"/>
              <p:nvPr/>
            </p:nvPicPr>
            <p:blipFill rotWithShape="1">
              <a:blip r:embed="rId31">
                <a:alphaModFix/>
              </a:blip>
              <a:srcRect/>
              <a:stretch/>
            </p:blipFill>
            <p:spPr>
              <a:xfrm>
                <a:off x="1238757" y="2387581"/>
                <a:ext cx="399712" cy="223770"/>
              </a:xfrm>
              <a:prstGeom prst="rect">
                <a:avLst/>
              </a:prstGeom>
              <a:noFill/>
              <a:ln>
                <a:noFill/>
              </a:ln>
            </p:spPr>
          </p:pic>
          <p:pic>
            <p:nvPicPr>
              <p:cNvPr id="81" name="Google Shape;3693;p17">
                <a:extLst>
                  <a:ext uri="{FF2B5EF4-FFF2-40B4-BE49-F238E27FC236}">
                    <a16:creationId xmlns:a16="http://schemas.microsoft.com/office/drawing/2014/main" id="{7387DB00-B928-4885-A67A-46DD7D9F41A8}"/>
                  </a:ext>
                </a:extLst>
              </p:cNvPr>
              <p:cNvPicPr preferRelativeResize="0"/>
              <p:nvPr/>
            </p:nvPicPr>
            <p:blipFill rotWithShape="1">
              <a:blip r:embed="rId32">
                <a:alphaModFix/>
              </a:blip>
              <a:srcRect/>
              <a:stretch/>
            </p:blipFill>
            <p:spPr>
              <a:xfrm>
                <a:off x="1870152" y="2077180"/>
                <a:ext cx="306247" cy="306247"/>
              </a:xfrm>
              <a:prstGeom prst="rect">
                <a:avLst/>
              </a:prstGeom>
              <a:noFill/>
              <a:ln>
                <a:noFill/>
              </a:ln>
            </p:spPr>
          </p:pic>
          <p:pic>
            <p:nvPicPr>
              <p:cNvPr id="82" name="Google Shape;3694;p17">
                <a:extLst>
                  <a:ext uri="{FF2B5EF4-FFF2-40B4-BE49-F238E27FC236}">
                    <a16:creationId xmlns:a16="http://schemas.microsoft.com/office/drawing/2014/main" id="{D7B7CDED-D9B3-4435-A878-3A8A75802025}"/>
                  </a:ext>
                </a:extLst>
              </p:cNvPr>
              <p:cNvPicPr preferRelativeResize="0"/>
              <p:nvPr/>
            </p:nvPicPr>
            <p:blipFill rotWithShape="1">
              <a:blip r:embed="rId33">
                <a:alphaModFix/>
              </a:blip>
              <a:srcRect/>
              <a:stretch/>
            </p:blipFill>
            <p:spPr>
              <a:xfrm>
                <a:off x="955728" y="2708848"/>
                <a:ext cx="242605" cy="218038"/>
              </a:xfrm>
              <a:prstGeom prst="rect">
                <a:avLst/>
              </a:prstGeom>
              <a:noFill/>
              <a:ln>
                <a:noFill/>
              </a:ln>
            </p:spPr>
          </p:pic>
          <p:pic>
            <p:nvPicPr>
              <p:cNvPr id="83" name="Google Shape;3695;p17">
                <a:extLst>
                  <a:ext uri="{FF2B5EF4-FFF2-40B4-BE49-F238E27FC236}">
                    <a16:creationId xmlns:a16="http://schemas.microsoft.com/office/drawing/2014/main" id="{6C2391CE-5B1F-4765-AE41-3E0BD2921052}"/>
                  </a:ext>
                </a:extLst>
              </p:cNvPr>
              <p:cNvPicPr preferRelativeResize="0"/>
              <p:nvPr/>
            </p:nvPicPr>
            <p:blipFill rotWithShape="1">
              <a:blip r:embed="rId34">
                <a:alphaModFix/>
              </a:blip>
              <a:srcRect/>
              <a:stretch/>
            </p:blipFill>
            <p:spPr>
              <a:xfrm>
                <a:off x="961075" y="2389738"/>
                <a:ext cx="216962" cy="219456"/>
              </a:xfrm>
              <a:prstGeom prst="rect">
                <a:avLst/>
              </a:prstGeom>
              <a:noFill/>
              <a:ln>
                <a:noFill/>
              </a:ln>
            </p:spPr>
          </p:pic>
          <p:pic>
            <p:nvPicPr>
              <p:cNvPr id="84" name="Google Shape;3696;p17">
                <a:extLst>
                  <a:ext uri="{FF2B5EF4-FFF2-40B4-BE49-F238E27FC236}">
                    <a16:creationId xmlns:a16="http://schemas.microsoft.com/office/drawing/2014/main" id="{CAFD5A61-3EEC-464E-8E99-62418E454E4C}"/>
                  </a:ext>
                </a:extLst>
              </p:cNvPr>
              <p:cNvPicPr preferRelativeResize="0"/>
              <p:nvPr/>
            </p:nvPicPr>
            <p:blipFill rotWithShape="1">
              <a:blip r:embed="rId35">
                <a:alphaModFix/>
              </a:blip>
              <a:srcRect/>
              <a:stretch/>
            </p:blipFill>
            <p:spPr>
              <a:xfrm>
                <a:off x="668097" y="2403164"/>
                <a:ext cx="242600" cy="192605"/>
              </a:xfrm>
              <a:prstGeom prst="rect">
                <a:avLst/>
              </a:prstGeom>
              <a:noFill/>
              <a:ln>
                <a:noFill/>
              </a:ln>
            </p:spPr>
          </p:pic>
          <p:pic>
            <p:nvPicPr>
              <p:cNvPr id="85" name="Google Shape;3697;p17">
                <a:extLst>
                  <a:ext uri="{FF2B5EF4-FFF2-40B4-BE49-F238E27FC236}">
                    <a16:creationId xmlns:a16="http://schemas.microsoft.com/office/drawing/2014/main" id="{68C1D900-E895-4E43-9FD8-9974F9EF7CF3}"/>
                  </a:ext>
                </a:extLst>
              </p:cNvPr>
              <p:cNvPicPr preferRelativeResize="0"/>
              <p:nvPr/>
            </p:nvPicPr>
            <p:blipFill rotWithShape="1">
              <a:blip r:embed="rId36">
                <a:alphaModFix/>
              </a:blip>
              <a:srcRect/>
              <a:stretch/>
            </p:blipFill>
            <p:spPr>
              <a:xfrm>
                <a:off x="970013" y="2119912"/>
                <a:ext cx="199075" cy="189025"/>
              </a:xfrm>
              <a:prstGeom prst="rect">
                <a:avLst/>
              </a:prstGeom>
              <a:noFill/>
              <a:ln>
                <a:noFill/>
              </a:ln>
            </p:spPr>
          </p:pic>
          <p:pic>
            <p:nvPicPr>
              <p:cNvPr id="86" name="Google Shape;3698;p17">
                <a:extLst>
                  <a:ext uri="{FF2B5EF4-FFF2-40B4-BE49-F238E27FC236}">
                    <a16:creationId xmlns:a16="http://schemas.microsoft.com/office/drawing/2014/main" id="{7864A7DF-B87A-470C-916F-DC57F3F8D089}"/>
                  </a:ext>
                </a:extLst>
              </p:cNvPr>
              <p:cNvPicPr preferRelativeResize="0"/>
              <p:nvPr/>
            </p:nvPicPr>
            <p:blipFill rotWithShape="1">
              <a:blip r:embed="rId37">
                <a:alphaModFix/>
              </a:blip>
              <a:srcRect/>
              <a:stretch/>
            </p:blipFill>
            <p:spPr>
              <a:xfrm>
                <a:off x="668097" y="2090664"/>
                <a:ext cx="247513" cy="247513"/>
              </a:xfrm>
              <a:prstGeom prst="rect">
                <a:avLst/>
              </a:prstGeom>
              <a:noFill/>
              <a:ln>
                <a:noFill/>
              </a:ln>
            </p:spPr>
          </p:pic>
          <p:pic>
            <p:nvPicPr>
              <p:cNvPr id="87" name="Google Shape;3699;p17">
                <a:extLst>
                  <a:ext uri="{FF2B5EF4-FFF2-40B4-BE49-F238E27FC236}">
                    <a16:creationId xmlns:a16="http://schemas.microsoft.com/office/drawing/2014/main" id="{15AA8CC8-23C4-45A7-8967-A12CF83EE182}"/>
                  </a:ext>
                </a:extLst>
              </p:cNvPr>
              <p:cNvPicPr preferRelativeResize="0"/>
              <p:nvPr/>
            </p:nvPicPr>
            <p:blipFill rotWithShape="1">
              <a:blip r:embed="rId38">
                <a:alphaModFix/>
              </a:blip>
              <a:srcRect/>
              <a:stretch/>
            </p:blipFill>
            <p:spPr>
              <a:xfrm>
                <a:off x="1223498" y="2119905"/>
                <a:ext cx="266740" cy="187622"/>
              </a:xfrm>
              <a:prstGeom prst="rect">
                <a:avLst/>
              </a:prstGeom>
              <a:noFill/>
              <a:ln>
                <a:noFill/>
              </a:ln>
            </p:spPr>
          </p:pic>
          <p:pic>
            <p:nvPicPr>
              <p:cNvPr id="88" name="Google Shape;3700;p17">
                <a:extLst>
                  <a:ext uri="{FF2B5EF4-FFF2-40B4-BE49-F238E27FC236}">
                    <a16:creationId xmlns:a16="http://schemas.microsoft.com/office/drawing/2014/main" id="{4A06FE34-1452-4B29-AB7D-3BBE3B7A52E1}"/>
                  </a:ext>
                </a:extLst>
              </p:cNvPr>
              <p:cNvPicPr preferRelativeResize="0"/>
              <p:nvPr/>
            </p:nvPicPr>
            <p:blipFill>
              <a:blip r:embed="rId16">
                <a:alphaModFix/>
              </a:blip>
              <a:stretch>
                <a:fillRect/>
              </a:stretch>
            </p:blipFill>
            <p:spPr>
              <a:xfrm>
                <a:off x="707903" y="2712850"/>
                <a:ext cx="190700" cy="190700"/>
              </a:xfrm>
              <a:prstGeom prst="rect">
                <a:avLst/>
              </a:prstGeom>
              <a:noFill/>
              <a:ln>
                <a:noFill/>
              </a:ln>
            </p:spPr>
          </p:pic>
        </p:grpSp>
        <p:pic>
          <p:nvPicPr>
            <p:cNvPr id="76" name="Picture 75" descr="Writing High-Quality C# Code: Key Principles and Essential Tools | by Alex  Maher | Medium">
              <a:extLst>
                <a:ext uri="{FF2B5EF4-FFF2-40B4-BE49-F238E27FC236}">
                  <a16:creationId xmlns:a16="http://schemas.microsoft.com/office/drawing/2014/main" id="{82EBCA82-FC0D-47C7-BD43-2453F25C27BC}"/>
                </a:ext>
              </a:extLst>
            </p:cNvPr>
            <p:cNvPicPr>
              <a:picLocks noChangeAspect="1"/>
            </p:cNvPicPr>
            <p:nvPr/>
          </p:nvPicPr>
          <p:blipFill>
            <a:blip r:embed="rId39"/>
            <a:stretch>
              <a:fillRect/>
            </a:stretch>
          </p:blipFill>
          <p:spPr>
            <a:xfrm>
              <a:off x="1153609" y="2544572"/>
              <a:ext cx="425144" cy="225580"/>
            </a:xfrm>
            <a:prstGeom prst="rect">
              <a:avLst/>
            </a:prstGeom>
          </p:spPr>
        </p:pic>
        <p:pic>
          <p:nvPicPr>
            <p:cNvPr id="77" name="Picture 76" descr="Dev Toolbox: C++ Edition - Alteryx Community">
              <a:extLst>
                <a:ext uri="{FF2B5EF4-FFF2-40B4-BE49-F238E27FC236}">
                  <a16:creationId xmlns:a16="http://schemas.microsoft.com/office/drawing/2014/main" id="{A6E4B9F1-E0EE-4991-8200-890E3EC00D31}"/>
                </a:ext>
              </a:extLst>
            </p:cNvPr>
            <p:cNvPicPr>
              <a:picLocks noChangeAspect="1"/>
            </p:cNvPicPr>
            <p:nvPr/>
          </p:nvPicPr>
          <p:blipFill>
            <a:blip r:embed="rId40"/>
            <a:stretch>
              <a:fillRect/>
            </a:stretch>
          </p:blipFill>
          <p:spPr>
            <a:xfrm>
              <a:off x="1564077" y="2559245"/>
              <a:ext cx="185612" cy="210692"/>
            </a:xfrm>
            <a:prstGeom prst="rect">
              <a:avLst/>
            </a:prstGeom>
          </p:spPr>
        </p:pic>
      </p:grpSp>
      <p:pic>
        <p:nvPicPr>
          <p:cNvPr id="89" name="Google Shape;3708;p17">
            <a:extLst>
              <a:ext uri="{FF2B5EF4-FFF2-40B4-BE49-F238E27FC236}">
                <a16:creationId xmlns:a16="http://schemas.microsoft.com/office/drawing/2014/main" id="{14E13E02-8E75-458F-812E-2C1C2F9BE5E9}"/>
              </a:ext>
            </a:extLst>
          </p:cNvPr>
          <p:cNvPicPr preferRelativeResize="0"/>
          <p:nvPr/>
        </p:nvPicPr>
        <p:blipFill>
          <a:blip r:embed="rId21">
            <a:alphaModFix/>
          </a:blip>
          <a:stretch>
            <a:fillRect/>
          </a:stretch>
        </p:blipFill>
        <p:spPr>
          <a:xfrm>
            <a:off x="7160895" y="4261548"/>
            <a:ext cx="164883" cy="172276"/>
          </a:xfrm>
          <a:prstGeom prst="rect">
            <a:avLst/>
          </a:prstGeom>
          <a:noFill/>
          <a:ln>
            <a:noFill/>
          </a:ln>
        </p:spPr>
      </p:pic>
      <p:pic>
        <p:nvPicPr>
          <p:cNvPr id="90" name="Google Shape;3709;p17">
            <a:extLst>
              <a:ext uri="{FF2B5EF4-FFF2-40B4-BE49-F238E27FC236}">
                <a16:creationId xmlns:a16="http://schemas.microsoft.com/office/drawing/2014/main" id="{C92AF847-43B8-4444-A702-1EC7DAEB6754}"/>
              </a:ext>
            </a:extLst>
          </p:cNvPr>
          <p:cNvPicPr preferRelativeResize="0"/>
          <p:nvPr/>
        </p:nvPicPr>
        <p:blipFill rotWithShape="1">
          <a:blip r:embed="rId22">
            <a:alphaModFix/>
          </a:blip>
          <a:srcRect r="64749"/>
          <a:stretch/>
        </p:blipFill>
        <p:spPr>
          <a:xfrm>
            <a:off x="7452828" y="4273650"/>
            <a:ext cx="182263" cy="148071"/>
          </a:xfrm>
          <a:prstGeom prst="rect">
            <a:avLst/>
          </a:prstGeom>
          <a:noFill/>
          <a:ln>
            <a:noFill/>
          </a:ln>
        </p:spPr>
      </p:pic>
    </p:spTree>
    <p:extLst>
      <p:ext uri="{BB962C8B-B14F-4D97-AF65-F5344CB8AC3E}">
        <p14:creationId xmlns:p14="http://schemas.microsoft.com/office/powerpoint/2010/main" val="134844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03 – Engineering Capabilities</a:t>
            </a:r>
            <a:endParaRPr lang="en-US">
              <a:solidFill>
                <a:schemeClr val="bg2"/>
              </a:solidFill>
            </a:endParaRPr>
          </a:p>
        </p:txBody>
      </p:sp>
      <p:sp>
        <p:nvSpPr>
          <p:cNvPr id="91" name="Google Shape;4106;p44">
            <a:extLst>
              <a:ext uri="{FF2B5EF4-FFF2-40B4-BE49-F238E27FC236}">
                <a16:creationId xmlns:a16="http://schemas.microsoft.com/office/drawing/2014/main" id="{819784CC-8DD8-45F1-B5A7-D7FD5DB622A7}"/>
              </a:ext>
            </a:extLst>
          </p:cNvPr>
          <p:cNvSpPr txBox="1"/>
          <p:nvPr/>
        </p:nvSpPr>
        <p:spPr>
          <a:xfrm>
            <a:off x="571500" y="867975"/>
            <a:ext cx="29205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Our Technology Stack</a:t>
            </a:r>
            <a:endParaRPr sz="1800" b="1" i="0" u="none" strike="noStrike" cap="none">
              <a:solidFill>
                <a:schemeClr val="dk1"/>
              </a:solidFill>
              <a:latin typeface="Montserrat"/>
              <a:ea typeface="Montserrat"/>
              <a:cs typeface="Montserrat"/>
              <a:sym typeface="Montserrat"/>
            </a:endParaRPr>
          </a:p>
        </p:txBody>
      </p:sp>
      <p:sp>
        <p:nvSpPr>
          <p:cNvPr id="92" name="Google Shape;4107;p44">
            <a:extLst>
              <a:ext uri="{FF2B5EF4-FFF2-40B4-BE49-F238E27FC236}">
                <a16:creationId xmlns:a16="http://schemas.microsoft.com/office/drawing/2014/main" id="{CCE22514-DCD1-4805-999E-955345527409}"/>
              </a:ext>
            </a:extLst>
          </p:cNvPr>
          <p:cNvSpPr/>
          <p:nvPr/>
        </p:nvSpPr>
        <p:spPr>
          <a:xfrm>
            <a:off x="4686300" y="3567725"/>
            <a:ext cx="3200400" cy="840300"/>
          </a:xfrm>
          <a:prstGeom prst="roundRect">
            <a:avLst>
              <a:gd name="adj" fmla="val 3951"/>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3" name="Google Shape;4108;p44">
            <a:extLst>
              <a:ext uri="{FF2B5EF4-FFF2-40B4-BE49-F238E27FC236}">
                <a16:creationId xmlns:a16="http://schemas.microsoft.com/office/drawing/2014/main" id="{3C873382-17E6-4338-96CD-9373BFC28C21}"/>
              </a:ext>
            </a:extLst>
          </p:cNvPr>
          <p:cNvSpPr/>
          <p:nvPr/>
        </p:nvSpPr>
        <p:spPr>
          <a:xfrm>
            <a:off x="1257300" y="3567725"/>
            <a:ext cx="3200400" cy="840300"/>
          </a:xfrm>
          <a:prstGeom prst="roundRect">
            <a:avLst>
              <a:gd name="adj" fmla="val 5236"/>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4" name="Google Shape;4109;p44">
            <a:extLst>
              <a:ext uri="{FF2B5EF4-FFF2-40B4-BE49-F238E27FC236}">
                <a16:creationId xmlns:a16="http://schemas.microsoft.com/office/drawing/2014/main" id="{FA02E215-B1DC-4DEC-8C49-68EC0C1627D3}"/>
              </a:ext>
            </a:extLst>
          </p:cNvPr>
          <p:cNvSpPr/>
          <p:nvPr/>
        </p:nvSpPr>
        <p:spPr>
          <a:xfrm>
            <a:off x="4686300" y="2496300"/>
            <a:ext cx="3200400" cy="840300"/>
          </a:xfrm>
          <a:prstGeom prst="roundRect">
            <a:avLst>
              <a:gd name="adj" fmla="val 3951"/>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5" name="Google Shape;4110;p44">
            <a:extLst>
              <a:ext uri="{FF2B5EF4-FFF2-40B4-BE49-F238E27FC236}">
                <a16:creationId xmlns:a16="http://schemas.microsoft.com/office/drawing/2014/main" id="{738A8E71-2248-4FDE-8CF1-E458A96D5E2C}"/>
              </a:ext>
            </a:extLst>
          </p:cNvPr>
          <p:cNvSpPr/>
          <p:nvPr/>
        </p:nvSpPr>
        <p:spPr>
          <a:xfrm>
            <a:off x="1257300" y="2496300"/>
            <a:ext cx="3200400" cy="840300"/>
          </a:xfrm>
          <a:prstGeom prst="roundRect">
            <a:avLst>
              <a:gd name="adj" fmla="val 4135"/>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6" name="Google Shape;4111;p44">
            <a:extLst>
              <a:ext uri="{FF2B5EF4-FFF2-40B4-BE49-F238E27FC236}">
                <a16:creationId xmlns:a16="http://schemas.microsoft.com/office/drawing/2014/main" id="{8F8982EC-E59B-4A70-9ACF-CFD9749B8099}"/>
              </a:ext>
            </a:extLst>
          </p:cNvPr>
          <p:cNvSpPr/>
          <p:nvPr/>
        </p:nvSpPr>
        <p:spPr>
          <a:xfrm>
            <a:off x="4686300" y="1424875"/>
            <a:ext cx="3200400" cy="840300"/>
          </a:xfrm>
          <a:prstGeom prst="roundRect">
            <a:avLst>
              <a:gd name="adj" fmla="val 6153"/>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7" name="Google Shape;4112;p44">
            <a:extLst>
              <a:ext uri="{FF2B5EF4-FFF2-40B4-BE49-F238E27FC236}">
                <a16:creationId xmlns:a16="http://schemas.microsoft.com/office/drawing/2014/main" id="{87713658-73E2-4047-A775-72879EEB6F15}"/>
              </a:ext>
            </a:extLst>
          </p:cNvPr>
          <p:cNvSpPr/>
          <p:nvPr/>
        </p:nvSpPr>
        <p:spPr>
          <a:xfrm>
            <a:off x="1257300" y="1424875"/>
            <a:ext cx="3200400" cy="840300"/>
          </a:xfrm>
          <a:prstGeom prst="roundRect">
            <a:avLst>
              <a:gd name="adj" fmla="val 5787"/>
            </a:avLst>
          </a:prstGeom>
          <a:solidFill>
            <a:srgbClr val="FFFFFF"/>
          </a:solidFill>
          <a:ln w="9525" cap="flat" cmpd="sng">
            <a:solidFill>
              <a:srgbClr val="BC22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D9D9D9"/>
              </a:solidFill>
              <a:latin typeface="Montserrat Medium"/>
              <a:ea typeface="Montserrat Medium"/>
              <a:cs typeface="Montserrat Medium"/>
              <a:sym typeface="Montserrat Medium"/>
            </a:endParaRPr>
          </a:p>
        </p:txBody>
      </p:sp>
      <p:sp>
        <p:nvSpPr>
          <p:cNvPr id="98" name="Google Shape;4113;p44">
            <a:extLst>
              <a:ext uri="{FF2B5EF4-FFF2-40B4-BE49-F238E27FC236}">
                <a16:creationId xmlns:a16="http://schemas.microsoft.com/office/drawing/2014/main" id="{D9AEB462-C997-4B71-BB23-3C22FFE24EEB}"/>
              </a:ext>
            </a:extLst>
          </p:cNvPr>
          <p:cNvSpPr txBox="1"/>
          <p:nvPr/>
        </p:nvSpPr>
        <p:spPr>
          <a:xfrm>
            <a:off x="1409700" y="1512033"/>
            <a:ext cx="1143000" cy="2646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Programming languages</a:t>
            </a:r>
            <a:endParaRPr sz="800" b="1" i="0" u="none" strike="noStrike" cap="none">
              <a:solidFill>
                <a:srgbClr val="000000"/>
              </a:solidFill>
              <a:latin typeface="Montserrat"/>
              <a:ea typeface="Montserrat"/>
              <a:cs typeface="Montserrat"/>
              <a:sym typeface="Montserrat"/>
            </a:endParaRPr>
          </a:p>
        </p:txBody>
      </p:sp>
      <p:sp>
        <p:nvSpPr>
          <p:cNvPr id="99" name="Google Shape;4114;p44">
            <a:extLst>
              <a:ext uri="{FF2B5EF4-FFF2-40B4-BE49-F238E27FC236}">
                <a16:creationId xmlns:a16="http://schemas.microsoft.com/office/drawing/2014/main" id="{3C7536FB-D945-45E7-AE4F-D162CE3DE4F3}"/>
              </a:ext>
            </a:extLst>
          </p:cNvPr>
          <p:cNvSpPr txBox="1"/>
          <p:nvPr/>
        </p:nvSpPr>
        <p:spPr>
          <a:xfrm>
            <a:off x="2628900" y="1512033"/>
            <a:ext cx="1694700" cy="5481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000000"/>
                </a:solidFill>
                <a:latin typeface="Montserrat"/>
                <a:ea typeface="Montserrat"/>
                <a:cs typeface="Montserrat"/>
                <a:sym typeface="Montserrat"/>
              </a:rPr>
              <a:t>PHP, Java, .NET, ReactJS, Python, Angular J, HTML, CSS, Node.js, Ruby on Rails, C/C++, Golang, Cobol.</a:t>
            </a:r>
            <a:endParaRPr sz="800" b="0" i="0" u="none" strike="noStrike" cap="none">
              <a:solidFill>
                <a:srgbClr val="000000"/>
              </a:solidFill>
              <a:latin typeface="Montserrat"/>
              <a:ea typeface="Montserrat"/>
              <a:cs typeface="Montserrat"/>
              <a:sym typeface="Montserrat"/>
            </a:endParaRPr>
          </a:p>
        </p:txBody>
      </p:sp>
      <p:sp>
        <p:nvSpPr>
          <p:cNvPr id="100" name="Google Shape;4115;p44">
            <a:extLst>
              <a:ext uri="{FF2B5EF4-FFF2-40B4-BE49-F238E27FC236}">
                <a16:creationId xmlns:a16="http://schemas.microsoft.com/office/drawing/2014/main" id="{CCA71C42-032E-499E-BECB-B0F257D84B39}"/>
              </a:ext>
            </a:extLst>
          </p:cNvPr>
          <p:cNvSpPr txBox="1"/>
          <p:nvPr/>
        </p:nvSpPr>
        <p:spPr>
          <a:xfrm>
            <a:off x="1409700" y="2621850"/>
            <a:ext cx="11430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Frameworks &amp; Tools</a:t>
            </a:r>
            <a:endParaRPr sz="800" b="1" i="0" u="none" strike="noStrike" cap="none">
              <a:solidFill>
                <a:srgbClr val="000000"/>
              </a:solidFill>
              <a:latin typeface="Montserrat"/>
              <a:ea typeface="Montserrat"/>
              <a:cs typeface="Montserrat"/>
              <a:sym typeface="Montserrat"/>
            </a:endParaRPr>
          </a:p>
        </p:txBody>
      </p:sp>
      <p:sp>
        <p:nvSpPr>
          <p:cNvPr id="101" name="Google Shape;4116;p44">
            <a:extLst>
              <a:ext uri="{FF2B5EF4-FFF2-40B4-BE49-F238E27FC236}">
                <a16:creationId xmlns:a16="http://schemas.microsoft.com/office/drawing/2014/main" id="{3AF72720-5264-445B-A762-8C0425B466F5}"/>
              </a:ext>
            </a:extLst>
          </p:cNvPr>
          <p:cNvSpPr txBox="1"/>
          <p:nvPr/>
        </p:nvSpPr>
        <p:spPr>
          <a:xfrm>
            <a:off x="2628975" y="2630975"/>
            <a:ext cx="1694700" cy="4065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en" sz="800" b="0" i="0" u="none" strike="noStrike" cap="none">
                <a:solidFill>
                  <a:srgbClr val="000000"/>
                </a:solidFill>
                <a:latin typeface="Montserrat"/>
                <a:ea typeface="Montserrat"/>
                <a:cs typeface="Montserrat"/>
                <a:sym typeface="Montserrat"/>
              </a:rPr>
              <a:t>Spring, Spring boot, Bootstrap, Hibernate TE, Logback/log4j2, ASP.NET, Lavarel</a:t>
            </a:r>
            <a:endParaRPr sz="800" b="0" i="0" u="none" strike="noStrike" cap="none">
              <a:solidFill>
                <a:srgbClr val="000000"/>
              </a:solidFill>
              <a:latin typeface="Montserrat"/>
              <a:ea typeface="Montserrat"/>
              <a:cs typeface="Montserrat"/>
              <a:sym typeface="Montserrat"/>
            </a:endParaRPr>
          </a:p>
        </p:txBody>
      </p:sp>
      <p:sp>
        <p:nvSpPr>
          <p:cNvPr id="102" name="Google Shape;4117;p44">
            <a:extLst>
              <a:ext uri="{FF2B5EF4-FFF2-40B4-BE49-F238E27FC236}">
                <a16:creationId xmlns:a16="http://schemas.microsoft.com/office/drawing/2014/main" id="{AB681C01-1596-4F4B-B5E8-17800502D7B5}"/>
              </a:ext>
            </a:extLst>
          </p:cNvPr>
          <p:cNvSpPr txBox="1"/>
          <p:nvPr/>
        </p:nvSpPr>
        <p:spPr>
          <a:xfrm>
            <a:off x="1409700" y="3703604"/>
            <a:ext cx="11430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Mobile App</a:t>
            </a:r>
            <a:endParaRPr sz="800" b="1" i="0" u="none" strike="noStrike" cap="none">
              <a:solidFill>
                <a:srgbClr val="000000"/>
              </a:solidFill>
              <a:latin typeface="Montserrat"/>
              <a:ea typeface="Montserrat"/>
              <a:cs typeface="Montserrat"/>
              <a:sym typeface="Montserrat"/>
            </a:endParaRPr>
          </a:p>
        </p:txBody>
      </p:sp>
      <p:sp>
        <p:nvSpPr>
          <p:cNvPr id="103" name="Google Shape;4118;p44">
            <a:extLst>
              <a:ext uri="{FF2B5EF4-FFF2-40B4-BE49-F238E27FC236}">
                <a16:creationId xmlns:a16="http://schemas.microsoft.com/office/drawing/2014/main" id="{E2CE2702-5F2A-4A5C-89AE-36495F1FEB8B}"/>
              </a:ext>
            </a:extLst>
          </p:cNvPr>
          <p:cNvSpPr txBox="1"/>
          <p:nvPr/>
        </p:nvSpPr>
        <p:spPr>
          <a:xfrm>
            <a:off x="2628975" y="3707254"/>
            <a:ext cx="1694700" cy="4065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000000"/>
                </a:solidFill>
                <a:latin typeface="Montserrat"/>
                <a:ea typeface="Montserrat"/>
                <a:cs typeface="Montserrat"/>
                <a:sym typeface="Montserrat"/>
              </a:rPr>
              <a:t>Android, iOS, Java, Swift, Objective-C, Flutter, React Native, Kotlin, Dart</a:t>
            </a:r>
            <a:endParaRPr sz="800" b="0" i="0" u="none" strike="noStrike" cap="none">
              <a:solidFill>
                <a:srgbClr val="000000"/>
              </a:solidFill>
              <a:latin typeface="Montserrat"/>
              <a:ea typeface="Montserrat"/>
              <a:cs typeface="Montserrat"/>
              <a:sym typeface="Montserrat"/>
            </a:endParaRPr>
          </a:p>
        </p:txBody>
      </p:sp>
      <p:sp>
        <p:nvSpPr>
          <p:cNvPr id="104" name="Google Shape;4119;p44">
            <a:extLst>
              <a:ext uri="{FF2B5EF4-FFF2-40B4-BE49-F238E27FC236}">
                <a16:creationId xmlns:a16="http://schemas.microsoft.com/office/drawing/2014/main" id="{0D4EA56B-2CAB-4479-BA86-1DA1D2C125DB}"/>
              </a:ext>
            </a:extLst>
          </p:cNvPr>
          <p:cNvSpPr txBox="1"/>
          <p:nvPr/>
        </p:nvSpPr>
        <p:spPr>
          <a:xfrm>
            <a:off x="4838700" y="1562913"/>
            <a:ext cx="11430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Cloud</a:t>
            </a:r>
            <a:endParaRPr sz="800" b="1" i="0" u="none" strike="noStrike" cap="none">
              <a:solidFill>
                <a:srgbClr val="000000"/>
              </a:solidFill>
              <a:latin typeface="Montserrat"/>
              <a:ea typeface="Montserrat"/>
              <a:cs typeface="Montserrat"/>
              <a:sym typeface="Montserrat"/>
            </a:endParaRPr>
          </a:p>
        </p:txBody>
      </p:sp>
      <p:sp>
        <p:nvSpPr>
          <p:cNvPr id="105" name="Google Shape;4120;p44">
            <a:extLst>
              <a:ext uri="{FF2B5EF4-FFF2-40B4-BE49-F238E27FC236}">
                <a16:creationId xmlns:a16="http://schemas.microsoft.com/office/drawing/2014/main" id="{2EA51A5B-6520-497B-8092-9CE4CFD20F40}"/>
              </a:ext>
            </a:extLst>
          </p:cNvPr>
          <p:cNvSpPr txBox="1"/>
          <p:nvPr/>
        </p:nvSpPr>
        <p:spPr>
          <a:xfrm>
            <a:off x="4838700" y="2621850"/>
            <a:ext cx="11430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Database</a:t>
            </a:r>
            <a:endParaRPr sz="800" b="1" i="0" u="none" strike="noStrike" cap="none">
              <a:solidFill>
                <a:srgbClr val="000000"/>
              </a:solidFill>
              <a:latin typeface="Montserrat"/>
              <a:ea typeface="Montserrat"/>
              <a:cs typeface="Montserrat"/>
              <a:sym typeface="Montserrat"/>
            </a:endParaRPr>
          </a:p>
        </p:txBody>
      </p:sp>
      <p:sp>
        <p:nvSpPr>
          <p:cNvPr id="106" name="Google Shape;4121;p44">
            <a:extLst>
              <a:ext uri="{FF2B5EF4-FFF2-40B4-BE49-F238E27FC236}">
                <a16:creationId xmlns:a16="http://schemas.microsoft.com/office/drawing/2014/main" id="{30F84E90-C492-48F4-BDEB-CDD417B29BDF}"/>
              </a:ext>
            </a:extLst>
          </p:cNvPr>
          <p:cNvSpPr txBox="1"/>
          <p:nvPr/>
        </p:nvSpPr>
        <p:spPr>
          <a:xfrm>
            <a:off x="4838700" y="3734525"/>
            <a:ext cx="11430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ERP</a:t>
            </a:r>
            <a:endParaRPr sz="800" b="1" i="0" u="none" strike="noStrike" cap="none">
              <a:solidFill>
                <a:srgbClr val="000000"/>
              </a:solidFill>
              <a:latin typeface="Montserrat"/>
              <a:ea typeface="Montserrat"/>
              <a:cs typeface="Montserrat"/>
              <a:sym typeface="Montserrat"/>
            </a:endParaRPr>
          </a:p>
        </p:txBody>
      </p:sp>
      <p:sp>
        <p:nvSpPr>
          <p:cNvPr id="107" name="Google Shape;4122;p44">
            <a:extLst>
              <a:ext uri="{FF2B5EF4-FFF2-40B4-BE49-F238E27FC236}">
                <a16:creationId xmlns:a16="http://schemas.microsoft.com/office/drawing/2014/main" id="{47FE5142-C8EF-4AFD-B8AF-A5D88AD4A413}"/>
              </a:ext>
            </a:extLst>
          </p:cNvPr>
          <p:cNvSpPr txBox="1"/>
          <p:nvPr/>
        </p:nvSpPr>
        <p:spPr>
          <a:xfrm>
            <a:off x="6057900" y="1562913"/>
            <a:ext cx="1730400" cy="406500"/>
          </a:xfrm>
          <a:prstGeom prst="rect">
            <a:avLst/>
          </a:prstGeom>
          <a:noFill/>
          <a:ln>
            <a:noFill/>
          </a:ln>
        </p:spPr>
        <p:txBody>
          <a:bodyPr spcFirstLastPara="1" wrap="square" lIns="0" tIns="0" rIns="0" bIns="0" anchor="t" anchorCtr="0">
            <a:spAutoFit/>
          </a:bodyPr>
          <a:lstStyle/>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AWS</a:t>
            </a:r>
            <a:endParaRPr sz="800" b="0" i="0" u="none" strike="noStrike" cap="none">
              <a:solidFill>
                <a:srgbClr val="000000"/>
              </a:solidFill>
              <a:latin typeface="Montserrat"/>
              <a:ea typeface="Montserrat"/>
              <a:cs typeface="Montserrat"/>
              <a:sym typeface="Montserrat"/>
            </a:endParaRPr>
          </a:p>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Azure</a:t>
            </a:r>
            <a:endParaRPr sz="800" b="0" i="0" u="none" strike="noStrike" cap="none">
              <a:solidFill>
                <a:srgbClr val="000000"/>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Montserrat"/>
              <a:ea typeface="Montserrat"/>
              <a:cs typeface="Montserrat"/>
              <a:sym typeface="Montserrat"/>
            </a:endParaRPr>
          </a:p>
        </p:txBody>
      </p:sp>
      <p:sp>
        <p:nvSpPr>
          <p:cNvPr id="108" name="Google Shape;4123;p44">
            <a:extLst>
              <a:ext uri="{FF2B5EF4-FFF2-40B4-BE49-F238E27FC236}">
                <a16:creationId xmlns:a16="http://schemas.microsoft.com/office/drawing/2014/main" id="{C745CC0B-BC83-43B1-B855-C20E5681212E}"/>
              </a:ext>
            </a:extLst>
          </p:cNvPr>
          <p:cNvSpPr txBox="1"/>
          <p:nvPr/>
        </p:nvSpPr>
        <p:spPr>
          <a:xfrm>
            <a:off x="6057900" y="2621850"/>
            <a:ext cx="1730400" cy="406500"/>
          </a:xfrm>
          <a:prstGeom prst="rect">
            <a:avLst/>
          </a:prstGeom>
          <a:noFill/>
          <a:ln>
            <a:noFill/>
          </a:ln>
        </p:spPr>
        <p:txBody>
          <a:bodyPr spcFirstLastPara="1" wrap="square" lIns="0" tIns="0" rIns="0" bIns="0" anchor="t" anchorCtr="0">
            <a:spAutoFit/>
          </a:bodyPr>
          <a:lstStyle/>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Oracle</a:t>
            </a:r>
            <a:endParaRPr sz="800" b="0" i="0" u="none" strike="noStrike" cap="none">
              <a:solidFill>
                <a:srgbClr val="000000"/>
              </a:solidFill>
              <a:latin typeface="Montserrat"/>
              <a:ea typeface="Montserrat"/>
              <a:cs typeface="Montserrat"/>
              <a:sym typeface="Montserrat"/>
            </a:endParaRPr>
          </a:p>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MySQLs</a:t>
            </a:r>
            <a:endParaRPr sz="800" b="0" i="0" u="none" strike="noStrike" cap="none">
              <a:solidFill>
                <a:srgbClr val="000000"/>
              </a:solidFill>
              <a:latin typeface="Montserrat"/>
              <a:ea typeface="Montserrat"/>
              <a:cs typeface="Montserrat"/>
              <a:sym typeface="Montserrat"/>
            </a:endParaRPr>
          </a:p>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SQL Server</a:t>
            </a:r>
            <a:endParaRPr sz="800" b="0" i="0" u="none" strike="noStrike" cap="none">
              <a:solidFill>
                <a:srgbClr val="000000"/>
              </a:solidFill>
              <a:latin typeface="Montserrat"/>
              <a:ea typeface="Montserrat"/>
              <a:cs typeface="Montserrat"/>
              <a:sym typeface="Montserrat"/>
            </a:endParaRPr>
          </a:p>
        </p:txBody>
      </p:sp>
      <p:sp>
        <p:nvSpPr>
          <p:cNvPr id="109" name="Google Shape;4124;p44">
            <a:extLst>
              <a:ext uri="{FF2B5EF4-FFF2-40B4-BE49-F238E27FC236}">
                <a16:creationId xmlns:a16="http://schemas.microsoft.com/office/drawing/2014/main" id="{F6588A20-FE6A-4BC7-9FAD-6CE09A4349CB}"/>
              </a:ext>
            </a:extLst>
          </p:cNvPr>
          <p:cNvSpPr txBox="1"/>
          <p:nvPr/>
        </p:nvSpPr>
        <p:spPr>
          <a:xfrm>
            <a:off x="6057900" y="3738175"/>
            <a:ext cx="1730400" cy="406500"/>
          </a:xfrm>
          <a:prstGeom prst="rect">
            <a:avLst/>
          </a:prstGeom>
          <a:noFill/>
          <a:ln>
            <a:noFill/>
          </a:ln>
        </p:spPr>
        <p:txBody>
          <a:bodyPr spcFirstLastPara="1" wrap="square" lIns="0" tIns="0" rIns="0" bIns="0" anchor="t" anchorCtr="0">
            <a:spAutoFit/>
          </a:bodyPr>
          <a:lstStyle/>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Salesforce</a:t>
            </a:r>
            <a:endParaRPr sz="800" b="0" i="0" u="none" strike="noStrike" cap="none">
              <a:solidFill>
                <a:srgbClr val="000000"/>
              </a:solidFill>
              <a:latin typeface="Montserrat"/>
              <a:ea typeface="Montserrat"/>
              <a:cs typeface="Montserrat"/>
              <a:sym typeface="Montserrat"/>
            </a:endParaRPr>
          </a:p>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SAP </a:t>
            </a:r>
            <a:endParaRPr sz="800" b="0" i="0" u="none" strike="noStrike" cap="none">
              <a:solidFill>
                <a:srgbClr val="000000"/>
              </a:solidFill>
              <a:latin typeface="Montserrat"/>
              <a:ea typeface="Montserrat"/>
              <a:cs typeface="Montserrat"/>
              <a:sym typeface="Montserrat"/>
            </a:endParaRPr>
          </a:p>
          <a:p>
            <a:pPr marL="457200" marR="0" lvl="0" indent="-279400" algn="just" rtl="0">
              <a:lnSpc>
                <a:spcPct val="115000"/>
              </a:lnSpc>
              <a:spcBef>
                <a:spcPts val="0"/>
              </a:spcBef>
              <a:spcAft>
                <a:spcPts val="0"/>
              </a:spcAft>
              <a:buClr>
                <a:srgbClr val="000000"/>
              </a:buClr>
              <a:buSzPts val="800"/>
              <a:buFont typeface="Montserrat"/>
              <a:buChar char="●"/>
            </a:pPr>
            <a:r>
              <a:rPr lang="en" sz="800" b="0" i="0" u="none" strike="noStrike" cap="none">
                <a:solidFill>
                  <a:srgbClr val="000000"/>
                </a:solidFill>
                <a:latin typeface="Montserrat"/>
                <a:ea typeface="Montserrat"/>
                <a:cs typeface="Montserrat"/>
                <a:sym typeface="Montserrat"/>
              </a:rPr>
              <a:t>Odoo</a:t>
            </a:r>
            <a:endParaRPr sz="800" b="0" i="0" u="none" strike="noStrike" cap="none">
              <a:solidFill>
                <a:srgbClr val="000000"/>
              </a:solidFill>
              <a:latin typeface="Montserrat"/>
              <a:ea typeface="Montserrat"/>
              <a:cs typeface="Montserrat"/>
              <a:sym typeface="Montserrat"/>
            </a:endParaRPr>
          </a:p>
        </p:txBody>
      </p:sp>
      <p:pic>
        <p:nvPicPr>
          <p:cNvPr id="110" name="Google Shape;4125;p44">
            <a:extLst>
              <a:ext uri="{FF2B5EF4-FFF2-40B4-BE49-F238E27FC236}">
                <a16:creationId xmlns:a16="http://schemas.microsoft.com/office/drawing/2014/main" id="{FB2D539B-902E-4C48-A673-950E3E423566}"/>
              </a:ext>
            </a:extLst>
          </p:cNvPr>
          <p:cNvPicPr preferRelativeResize="0"/>
          <p:nvPr/>
        </p:nvPicPr>
        <p:blipFill rotWithShape="1">
          <a:blip r:embed="rId2">
            <a:alphaModFix/>
          </a:blip>
          <a:srcRect/>
          <a:stretch/>
        </p:blipFill>
        <p:spPr>
          <a:xfrm>
            <a:off x="4838700" y="1810884"/>
            <a:ext cx="188659" cy="112901"/>
          </a:xfrm>
          <a:prstGeom prst="rect">
            <a:avLst/>
          </a:prstGeom>
          <a:noFill/>
          <a:ln>
            <a:noFill/>
          </a:ln>
        </p:spPr>
      </p:pic>
      <p:pic>
        <p:nvPicPr>
          <p:cNvPr id="111" name="Google Shape;4126;p44">
            <a:extLst>
              <a:ext uri="{FF2B5EF4-FFF2-40B4-BE49-F238E27FC236}">
                <a16:creationId xmlns:a16="http://schemas.microsoft.com/office/drawing/2014/main" id="{8A6BCA71-511D-4858-98B4-742AFA6B0315}"/>
              </a:ext>
            </a:extLst>
          </p:cNvPr>
          <p:cNvPicPr preferRelativeResize="0"/>
          <p:nvPr/>
        </p:nvPicPr>
        <p:blipFill rotWithShape="1">
          <a:blip r:embed="rId3">
            <a:alphaModFix/>
          </a:blip>
          <a:srcRect/>
          <a:stretch/>
        </p:blipFill>
        <p:spPr>
          <a:xfrm>
            <a:off x="5138700" y="1789886"/>
            <a:ext cx="390600" cy="112908"/>
          </a:xfrm>
          <a:prstGeom prst="rect">
            <a:avLst/>
          </a:prstGeom>
          <a:noFill/>
          <a:ln>
            <a:noFill/>
          </a:ln>
        </p:spPr>
      </p:pic>
      <p:pic>
        <p:nvPicPr>
          <p:cNvPr id="112" name="Google Shape;4127;p44">
            <a:extLst>
              <a:ext uri="{FF2B5EF4-FFF2-40B4-BE49-F238E27FC236}">
                <a16:creationId xmlns:a16="http://schemas.microsoft.com/office/drawing/2014/main" id="{81450689-A0B2-4680-8BDB-B4AA261DCCCD}"/>
              </a:ext>
            </a:extLst>
          </p:cNvPr>
          <p:cNvPicPr preferRelativeResize="0"/>
          <p:nvPr/>
        </p:nvPicPr>
        <p:blipFill rotWithShape="1">
          <a:blip r:embed="rId4">
            <a:alphaModFix/>
          </a:blip>
          <a:srcRect/>
          <a:stretch/>
        </p:blipFill>
        <p:spPr>
          <a:xfrm>
            <a:off x="4838712" y="2020772"/>
            <a:ext cx="639427" cy="98975"/>
          </a:xfrm>
          <a:prstGeom prst="rect">
            <a:avLst/>
          </a:prstGeom>
          <a:noFill/>
          <a:ln>
            <a:noFill/>
          </a:ln>
        </p:spPr>
      </p:pic>
      <p:pic>
        <p:nvPicPr>
          <p:cNvPr id="113" name="Google Shape;4128;p44">
            <a:extLst>
              <a:ext uri="{FF2B5EF4-FFF2-40B4-BE49-F238E27FC236}">
                <a16:creationId xmlns:a16="http://schemas.microsoft.com/office/drawing/2014/main" id="{A7D72AA7-3445-4712-AA55-1F04CAE820CA}"/>
              </a:ext>
            </a:extLst>
          </p:cNvPr>
          <p:cNvPicPr preferRelativeResize="0"/>
          <p:nvPr/>
        </p:nvPicPr>
        <p:blipFill rotWithShape="1">
          <a:blip r:embed="rId5">
            <a:alphaModFix/>
          </a:blip>
          <a:srcRect/>
          <a:stretch/>
        </p:blipFill>
        <p:spPr>
          <a:xfrm>
            <a:off x="1419075" y="1886528"/>
            <a:ext cx="188650" cy="101723"/>
          </a:xfrm>
          <a:prstGeom prst="rect">
            <a:avLst/>
          </a:prstGeom>
          <a:noFill/>
          <a:ln>
            <a:noFill/>
          </a:ln>
        </p:spPr>
      </p:pic>
      <p:pic>
        <p:nvPicPr>
          <p:cNvPr id="114" name="Google Shape;4129;p44">
            <a:extLst>
              <a:ext uri="{FF2B5EF4-FFF2-40B4-BE49-F238E27FC236}">
                <a16:creationId xmlns:a16="http://schemas.microsoft.com/office/drawing/2014/main" id="{16E8BFA9-1138-46EB-ACBC-41B7904C7CDE}"/>
              </a:ext>
            </a:extLst>
          </p:cNvPr>
          <p:cNvPicPr preferRelativeResize="0"/>
          <p:nvPr/>
        </p:nvPicPr>
        <p:blipFill rotWithShape="1">
          <a:blip r:embed="rId6">
            <a:alphaModFix/>
          </a:blip>
          <a:srcRect/>
          <a:stretch/>
        </p:blipFill>
        <p:spPr>
          <a:xfrm>
            <a:off x="1462950" y="2043475"/>
            <a:ext cx="100909" cy="184800"/>
          </a:xfrm>
          <a:prstGeom prst="rect">
            <a:avLst/>
          </a:prstGeom>
          <a:noFill/>
          <a:ln>
            <a:noFill/>
          </a:ln>
        </p:spPr>
      </p:pic>
      <p:pic>
        <p:nvPicPr>
          <p:cNvPr id="115" name="Google Shape;4130;p44">
            <a:extLst>
              <a:ext uri="{FF2B5EF4-FFF2-40B4-BE49-F238E27FC236}">
                <a16:creationId xmlns:a16="http://schemas.microsoft.com/office/drawing/2014/main" id="{AA00DF7A-7A29-45FB-8AEA-054880DC6082}"/>
              </a:ext>
            </a:extLst>
          </p:cNvPr>
          <p:cNvPicPr preferRelativeResize="0"/>
          <p:nvPr/>
        </p:nvPicPr>
        <p:blipFill rotWithShape="1">
          <a:blip r:embed="rId7">
            <a:alphaModFix/>
          </a:blip>
          <a:srcRect l="26813" t="6761" r="26813" b="6770"/>
          <a:stretch/>
        </p:blipFill>
        <p:spPr>
          <a:xfrm>
            <a:off x="1635487" y="2037488"/>
            <a:ext cx="158027" cy="196772"/>
          </a:xfrm>
          <a:prstGeom prst="rect">
            <a:avLst/>
          </a:prstGeom>
          <a:noFill/>
          <a:ln>
            <a:noFill/>
          </a:ln>
        </p:spPr>
      </p:pic>
      <p:pic>
        <p:nvPicPr>
          <p:cNvPr id="116" name="Google Shape;4131;p44">
            <a:extLst>
              <a:ext uri="{FF2B5EF4-FFF2-40B4-BE49-F238E27FC236}">
                <a16:creationId xmlns:a16="http://schemas.microsoft.com/office/drawing/2014/main" id="{9696C32E-F0CC-4133-9FB5-82A3EBA41C9F}"/>
              </a:ext>
            </a:extLst>
          </p:cNvPr>
          <p:cNvPicPr preferRelativeResize="0"/>
          <p:nvPr/>
        </p:nvPicPr>
        <p:blipFill rotWithShape="1">
          <a:blip r:embed="rId8">
            <a:alphaModFix/>
          </a:blip>
          <a:srcRect/>
          <a:stretch/>
        </p:blipFill>
        <p:spPr>
          <a:xfrm>
            <a:off x="1635499" y="1879616"/>
            <a:ext cx="158024" cy="109567"/>
          </a:xfrm>
          <a:prstGeom prst="rect">
            <a:avLst/>
          </a:prstGeom>
          <a:noFill/>
          <a:ln>
            <a:noFill/>
          </a:ln>
        </p:spPr>
      </p:pic>
      <p:pic>
        <p:nvPicPr>
          <p:cNvPr id="117" name="Google Shape;4132;p44">
            <a:extLst>
              <a:ext uri="{FF2B5EF4-FFF2-40B4-BE49-F238E27FC236}">
                <a16:creationId xmlns:a16="http://schemas.microsoft.com/office/drawing/2014/main" id="{C5080BD6-D1BC-4FE9-8BA6-D026787C1777}"/>
              </a:ext>
            </a:extLst>
          </p:cNvPr>
          <p:cNvPicPr preferRelativeResize="0"/>
          <p:nvPr/>
        </p:nvPicPr>
        <p:blipFill rotWithShape="1">
          <a:blip r:embed="rId9">
            <a:alphaModFix/>
          </a:blip>
          <a:srcRect/>
          <a:stretch/>
        </p:blipFill>
        <p:spPr>
          <a:xfrm>
            <a:off x="1821299" y="1888935"/>
            <a:ext cx="158049" cy="96929"/>
          </a:xfrm>
          <a:prstGeom prst="rect">
            <a:avLst/>
          </a:prstGeom>
          <a:noFill/>
          <a:ln>
            <a:noFill/>
          </a:ln>
        </p:spPr>
      </p:pic>
      <p:pic>
        <p:nvPicPr>
          <p:cNvPr id="118" name="Google Shape;4133;p44">
            <a:extLst>
              <a:ext uri="{FF2B5EF4-FFF2-40B4-BE49-F238E27FC236}">
                <a16:creationId xmlns:a16="http://schemas.microsoft.com/office/drawing/2014/main" id="{E60C2132-F9DD-45D3-8994-A24B4C4DAB1C}"/>
              </a:ext>
            </a:extLst>
          </p:cNvPr>
          <p:cNvPicPr preferRelativeResize="0"/>
          <p:nvPr/>
        </p:nvPicPr>
        <p:blipFill rotWithShape="1">
          <a:blip r:embed="rId10">
            <a:alphaModFix/>
          </a:blip>
          <a:srcRect/>
          <a:stretch/>
        </p:blipFill>
        <p:spPr>
          <a:xfrm>
            <a:off x="2039325" y="1858375"/>
            <a:ext cx="158025" cy="158025"/>
          </a:xfrm>
          <a:prstGeom prst="rect">
            <a:avLst/>
          </a:prstGeom>
          <a:noFill/>
          <a:ln>
            <a:noFill/>
          </a:ln>
        </p:spPr>
      </p:pic>
      <p:pic>
        <p:nvPicPr>
          <p:cNvPr id="119" name="Google Shape;4134;p44">
            <a:extLst>
              <a:ext uri="{FF2B5EF4-FFF2-40B4-BE49-F238E27FC236}">
                <a16:creationId xmlns:a16="http://schemas.microsoft.com/office/drawing/2014/main" id="{4F710FF0-C74A-4288-9A07-B02919954114}"/>
              </a:ext>
            </a:extLst>
          </p:cNvPr>
          <p:cNvPicPr preferRelativeResize="0"/>
          <p:nvPr/>
        </p:nvPicPr>
        <p:blipFill rotWithShape="1">
          <a:blip r:embed="rId11">
            <a:alphaModFix/>
          </a:blip>
          <a:srcRect/>
          <a:stretch/>
        </p:blipFill>
        <p:spPr>
          <a:xfrm>
            <a:off x="1836853" y="2072650"/>
            <a:ext cx="126944" cy="126450"/>
          </a:xfrm>
          <a:prstGeom prst="rect">
            <a:avLst/>
          </a:prstGeom>
          <a:noFill/>
          <a:ln>
            <a:noFill/>
          </a:ln>
        </p:spPr>
      </p:pic>
      <p:pic>
        <p:nvPicPr>
          <p:cNvPr id="120" name="Google Shape;4135;p44">
            <a:extLst>
              <a:ext uri="{FF2B5EF4-FFF2-40B4-BE49-F238E27FC236}">
                <a16:creationId xmlns:a16="http://schemas.microsoft.com/office/drawing/2014/main" id="{1A5945FF-186E-4DAF-B1F5-EFD6BE796935}"/>
              </a:ext>
            </a:extLst>
          </p:cNvPr>
          <p:cNvPicPr preferRelativeResize="0"/>
          <p:nvPr/>
        </p:nvPicPr>
        <p:blipFill rotWithShape="1">
          <a:blip r:embed="rId12">
            <a:alphaModFix/>
          </a:blip>
          <a:srcRect/>
          <a:stretch/>
        </p:blipFill>
        <p:spPr>
          <a:xfrm>
            <a:off x="2020636" y="2074375"/>
            <a:ext cx="325830" cy="123000"/>
          </a:xfrm>
          <a:prstGeom prst="rect">
            <a:avLst/>
          </a:prstGeom>
          <a:noFill/>
          <a:ln>
            <a:noFill/>
          </a:ln>
        </p:spPr>
      </p:pic>
      <p:pic>
        <p:nvPicPr>
          <p:cNvPr id="121" name="Google Shape;4136;p44">
            <a:extLst>
              <a:ext uri="{FF2B5EF4-FFF2-40B4-BE49-F238E27FC236}">
                <a16:creationId xmlns:a16="http://schemas.microsoft.com/office/drawing/2014/main" id="{74197B59-FE90-4A3E-B675-F7B38C0A41AE}"/>
              </a:ext>
            </a:extLst>
          </p:cNvPr>
          <p:cNvPicPr preferRelativeResize="0"/>
          <p:nvPr/>
        </p:nvPicPr>
        <p:blipFill rotWithShape="1">
          <a:blip r:embed="rId13">
            <a:alphaModFix/>
          </a:blip>
          <a:srcRect/>
          <a:stretch/>
        </p:blipFill>
        <p:spPr>
          <a:xfrm>
            <a:off x="1403763" y="3914687"/>
            <a:ext cx="188650" cy="188650"/>
          </a:xfrm>
          <a:prstGeom prst="rect">
            <a:avLst/>
          </a:prstGeom>
          <a:noFill/>
          <a:ln>
            <a:noFill/>
          </a:ln>
        </p:spPr>
      </p:pic>
      <p:pic>
        <p:nvPicPr>
          <p:cNvPr id="122" name="Google Shape;4137;p44">
            <a:extLst>
              <a:ext uri="{FF2B5EF4-FFF2-40B4-BE49-F238E27FC236}">
                <a16:creationId xmlns:a16="http://schemas.microsoft.com/office/drawing/2014/main" id="{A26DBDCB-0B2E-4771-949C-3F47F70AFC96}"/>
              </a:ext>
            </a:extLst>
          </p:cNvPr>
          <p:cNvPicPr preferRelativeResize="0"/>
          <p:nvPr/>
        </p:nvPicPr>
        <p:blipFill rotWithShape="1">
          <a:blip r:embed="rId14">
            <a:alphaModFix/>
          </a:blip>
          <a:srcRect l="16910" r="16903"/>
          <a:stretch/>
        </p:blipFill>
        <p:spPr>
          <a:xfrm>
            <a:off x="1625013" y="3903288"/>
            <a:ext cx="207849" cy="221926"/>
          </a:xfrm>
          <a:prstGeom prst="rect">
            <a:avLst/>
          </a:prstGeom>
          <a:noFill/>
          <a:ln>
            <a:noFill/>
          </a:ln>
        </p:spPr>
      </p:pic>
      <p:pic>
        <p:nvPicPr>
          <p:cNvPr id="123" name="Google Shape;4138;p44">
            <a:extLst>
              <a:ext uri="{FF2B5EF4-FFF2-40B4-BE49-F238E27FC236}">
                <a16:creationId xmlns:a16="http://schemas.microsoft.com/office/drawing/2014/main" id="{FE917348-7FFF-4994-904D-5F3FB707F938}"/>
              </a:ext>
            </a:extLst>
          </p:cNvPr>
          <p:cNvPicPr preferRelativeResize="0"/>
          <p:nvPr/>
        </p:nvPicPr>
        <p:blipFill rotWithShape="1">
          <a:blip r:embed="rId15">
            <a:alphaModFix/>
          </a:blip>
          <a:srcRect t="8007" r="55754" b="6258"/>
          <a:stretch/>
        </p:blipFill>
        <p:spPr>
          <a:xfrm>
            <a:off x="1865438" y="3904389"/>
            <a:ext cx="188650" cy="205936"/>
          </a:xfrm>
          <a:prstGeom prst="rect">
            <a:avLst/>
          </a:prstGeom>
          <a:noFill/>
          <a:ln>
            <a:noFill/>
          </a:ln>
        </p:spPr>
      </p:pic>
      <p:pic>
        <p:nvPicPr>
          <p:cNvPr id="124" name="Google Shape;4139;p44">
            <a:extLst>
              <a:ext uri="{FF2B5EF4-FFF2-40B4-BE49-F238E27FC236}">
                <a16:creationId xmlns:a16="http://schemas.microsoft.com/office/drawing/2014/main" id="{67019179-214F-4C41-8DE8-D11CBE14ACC8}"/>
              </a:ext>
            </a:extLst>
          </p:cNvPr>
          <p:cNvPicPr preferRelativeResize="0"/>
          <p:nvPr/>
        </p:nvPicPr>
        <p:blipFill rotWithShape="1">
          <a:blip r:embed="rId16">
            <a:alphaModFix/>
          </a:blip>
          <a:srcRect l="22199" t="12919" r="22204" b="12912"/>
          <a:stretch/>
        </p:blipFill>
        <p:spPr>
          <a:xfrm>
            <a:off x="2113552" y="3914962"/>
            <a:ext cx="207846" cy="184801"/>
          </a:xfrm>
          <a:prstGeom prst="rect">
            <a:avLst/>
          </a:prstGeom>
          <a:noFill/>
          <a:ln>
            <a:noFill/>
          </a:ln>
        </p:spPr>
      </p:pic>
      <p:pic>
        <p:nvPicPr>
          <p:cNvPr id="125" name="Google Shape;4140;p44">
            <a:extLst>
              <a:ext uri="{FF2B5EF4-FFF2-40B4-BE49-F238E27FC236}">
                <a16:creationId xmlns:a16="http://schemas.microsoft.com/office/drawing/2014/main" id="{0DFEB2E8-A528-4493-A6C5-3DAF62EFDE1C}"/>
              </a:ext>
            </a:extLst>
          </p:cNvPr>
          <p:cNvPicPr preferRelativeResize="0"/>
          <p:nvPr/>
        </p:nvPicPr>
        <p:blipFill rotWithShape="1">
          <a:blip r:embed="rId17">
            <a:alphaModFix/>
          </a:blip>
          <a:srcRect/>
          <a:stretch/>
        </p:blipFill>
        <p:spPr>
          <a:xfrm>
            <a:off x="4860036" y="3909137"/>
            <a:ext cx="255626" cy="178863"/>
          </a:xfrm>
          <a:prstGeom prst="rect">
            <a:avLst/>
          </a:prstGeom>
          <a:noFill/>
          <a:ln>
            <a:noFill/>
          </a:ln>
        </p:spPr>
      </p:pic>
      <p:pic>
        <p:nvPicPr>
          <p:cNvPr id="126" name="Google Shape;4141;p44">
            <a:extLst>
              <a:ext uri="{FF2B5EF4-FFF2-40B4-BE49-F238E27FC236}">
                <a16:creationId xmlns:a16="http://schemas.microsoft.com/office/drawing/2014/main" id="{9E4DD1A9-7AAB-420E-A943-BDCE4C1F07C2}"/>
              </a:ext>
            </a:extLst>
          </p:cNvPr>
          <p:cNvPicPr preferRelativeResize="0"/>
          <p:nvPr/>
        </p:nvPicPr>
        <p:blipFill rotWithShape="1">
          <a:blip r:embed="rId18">
            <a:alphaModFix/>
          </a:blip>
          <a:srcRect/>
          <a:stretch/>
        </p:blipFill>
        <p:spPr>
          <a:xfrm>
            <a:off x="5248150" y="3917999"/>
            <a:ext cx="457201" cy="145554"/>
          </a:xfrm>
          <a:prstGeom prst="rect">
            <a:avLst/>
          </a:prstGeom>
          <a:noFill/>
          <a:ln>
            <a:noFill/>
          </a:ln>
        </p:spPr>
      </p:pic>
      <p:pic>
        <p:nvPicPr>
          <p:cNvPr id="127" name="Google Shape;4142;p44">
            <a:extLst>
              <a:ext uri="{FF2B5EF4-FFF2-40B4-BE49-F238E27FC236}">
                <a16:creationId xmlns:a16="http://schemas.microsoft.com/office/drawing/2014/main" id="{EF82F7DF-ED8B-4F6C-828B-D6BC56848D93}"/>
              </a:ext>
            </a:extLst>
          </p:cNvPr>
          <p:cNvPicPr preferRelativeResize="0"/>
          <p:nvPr/>
        </p:nvPicPr>
        <p:blipFill rotWithShape="1">
          <a:blip r:embed="rId19">
            <a:alphaModFix/>
          </a:blip>
          <a:srcRect/>
          <a:stretch/>
        </p:blipFill>
        <p:spPr>
          <a:xfrm>
            <a:off x="4838688" y="2835538"/>
            <a:ext cx="255625" cy="255625"/>
          </a:xfrm>
          <a:prstGeom prst="rect">
            <a:avLst/>
          </a:prstGeom>
          <a:noFill/>
          <a:ln>
            <a:noFill/>
          </a:ln>
        </p:spPr>
      </p:pic>
      <p:pic>
        <p:nvPicPr>
          <p:cNvPr id="128" name="Google Shape;4143;p44">
            <a:extLst>
              <a:ext uri="{FF2B5EF4-FFF2-40B4-BE49-F238E27FC236}">
                <a16:creationId xmlns:a16="http://schemas.microsoft.com/office/drawing/2014/main" id="{4FCBF111-2707-4CE3-A0A8-5D5E3302EF98}"/>
              </a:ext>
            </a:extLst>
          </p:cNvPr>
          <p:cNvPicPr preferRelativeResize="0"/>
          <p:nvPr/>
        </p:nvPicPr>
        <p:blipFill rotWithShape="1">
          <a:blip r:embed="rId20">
            <a:alphaModFix/>
          </a:blip>
          <a:srcRect/>
          <a:stretch/>
        </p:blipFill>
        <p:spPr>
          <a:xfrm>
            <a:off x="5176575" y="2824763"/>
            <a:ext cx="277200" cy="277200"/>
          </a:xfrm>
          <a:prstGeom prst="rect">
            <a:avLst/>
          </a:prstGeom>
          <a:noFill/>
          <a:ln>
            <a:noFill/>
          </a:ln>
        </p:spPr>
      </p:pic>
      <p:pic>
        <p:nvPicPr>
          <p:cNvPr id="129" name="Google Shape;4144;p44">
            <a:extLst>
              <a:ext uri="{FF2B5EF4-FFF2-40B4-BE49-F238E27FC236}">
                <a16:creationId xmlns:a16="http://schemas.microsoft.com/office/drawing/2014/main" id="{B8F68388-24A3-4018-9580-DB0ED1ABF8F6}"/>
              </a:ext>
            </a:extLst>
          </p:cNvPr>
          <p:cNvPicPr preferRelativeResize="0"/>
          <p:nvPr/>
        </p:nvPicPr>
        <p:blipFill rotWithShape="1">
          <a:blip r:embed="rId21">
            <a:alphaModFix/>
          </a:blip>
          <a:srcRect/>
          <a:stretch/>
        </p:blipFill>
        <p:spPr>
          <a:xfrm>
            <a:off x="5536025" y="2800438"/>
            <a:ext cx="325850" cy="325850"/>
          </a:xfrm>
          <a:prstGeom prst="rect">
            <a:avLst/>
          </a:prstGeom>
          <a:noFill/>
          <a:ln>
            <a:noFill/>
          </a:ln>
        </p:spPr>
      </p:pic>
      <p:pic>
        <p:nvPicPr>
          <p:cNvPr id="130" name="Google Shape;4145;p44">
            <a:extLst>
              <a:ext uri="{FF2B5EF4-FFF2-40B4-BE49-F238E27FC236}">
                <a16:creationId xmlns:a16="http://schemas.microsoft.com/office/drawing/2014/main" id="{B9D3D132-F596-4903-A4A7-CD51980F254B}"/>
              </a:ext>
            </a:extLst>
          </p:cNvPr>
          <p:cNvPicPr preferRelativeResize="0"/>
          <p:nvPr/>
        </p:nvPicPr>
        <p:blipFill rotWithShape="1">
          <a:blip r:embed="rId22">
            <a:alphaModFix/>
          </a:blip>
          <a:srcRect/>
          <a:stretch/>
        </p:blipFill>
        <p:spPr>
          <a:xfrm>
            <a:off x="1437762" y="2834391"/>
            <a:ext cx="158025" cy="158046"/>
          </a:xfrm>
          <a:prstGeom prst="rect">
            <a:avLst/>
          </a:prstGeom>
          <a:noFill/>
          <a:ln>
            <a:noFill/>
          </a:ln>
        </p:spPr>
      </p:pic>
      <p:pic>
        <p:nvPicPr>
          <p:cNvPr id="131" name="Google Shape;4146;p44">
            <a:extLst>
              <a:ext uri="{FF2B5EF4-FFF2-40B4-BE49-F238E27FC236}">
                <a16:creationId xmlns:a16="http://schemas.microsoft.com/office/drawing/2014/main" id="{3254FA21-2A2C-436D-A723-B8AF96C3C4AB}"/>
              </a:ext>
            </a:extLst>
          </p:cNvPr>
          <p:cNvPicPr preferRelativeResize="0"/>
          <p:nvPr/>
        </p:nvPicPr>
        <p:blipFill rotWithShape="1">
          <a:blip r:embed="rId23">
            <a:alphaModFix/>
          </a:blip>
          <a:srcRect l="24723" t="16290" r="24718" b="16283"/>
          <a:stretch/>
        </p:blipFill>
        <p:spPr>
          <a:xfrm>
            <a:off x="1648603" y="2829559"/>
            <a:ext cx="188626" cy="167709"/>
          </a:xfrm>
          <a:prstGeom prst="rect">
            <a:avLst/>
          </a:prstGeom>
          <a:noFill/>
          <a:ln>
            <a:noFill/>
          </a:ln>
        </p:spPr>
      </p:pic>
      <p:pic>
        <p:nvPicPr>
          <p:cNvPr id="132" name="Google Shape;4147;p44">
            <a:extLst>
              <a:ext uri="{FF2B5EF4-FFF2-40B4-BE49-F238E27FC236}">
                <a16:creationId xmlns:a16="http://schemas.microsoft.com/office/drawing/2014/main" id="{9ABC624C-4EE8-4CA4-8C95-DD2F4CC011AF}"/>
              </a:ext>
            </a:extLst>
          </p:cNvPr>
          <p:cNvPicPr preferRelativeResize="0"/>
          <p:nvPr/>
        </p:nvPicPr>
        <p:blipFill rotWithShape="1">
          <a:blip r:embed="rId24">
            <a:alphaModFix/>
          </a:blip>
          <a:srcRect/>
          <a:stretch/>
        </p:blipFill>
        <p:spPr>
          <a:xfrm>
            <a:off x="1886887" y="2838268"/>
            <a:ext cx="188626" cy="150291"/>
          </a:xfrm>
          <a:prstGeom prst="rect">
            <a:avLst/>
          </a:prstGeom>
          <a:noFill/>
          <a:ln>
            <a:noFill/>
          </a:ln>
        </p:spPr>
      </p:pic>
      <p:pic>
        <p:nvPicPr>
          <p:cNvPr id="133" name="Google Shape;4148;p44">
            <a:extLst>
              <a:ext uri="{FF2B5EF4-FFF2-40B4-BE49-F238E27FC236}">
                <a16:creationId xmlns:a16="http://schemas.microsoft.com/office/drawing/2014/main" id="{5BA664FC-DA9A-4CE1-85C4-DAFC1B0BAE3C}"/>
              </a:ext>
            </a:extLst>
          </p:cNvPr>
          <p:cNvPicPr preferRelativeResize="0"/>
          <p:nvPr/>
        </p:nvPicPr>
        <p:blipFill rotWithShape="1">
          <a:blip r:embed="rId25">
            <a:alphaModFix/>
          </a:blip>
          <a:srcRect l="18811" t="21924" r="18817" b="18819"/>
          <a:stretch/>
        </p:blipFill>
        <p:spPr>
          <a:xfrm>
            <a:off x="2138788" y="2826858"/>
            <a:ext cx="188626" cy="179190"/>
          </a:xfrm>
          <a:prstGeom prst="rect">
            <a:avLst/>
          </a:prstGeom>
          <a:noFill/>
          <a:ln>
            <a:noFill/>
          </a:ln>
        </p:spPr>
      </p:pic>
    </p:spTree>
    <p:extLst>
      <p:ext uri="{BB962C8B-B14F-4D97-AF65-F5344CB8AC3E}">
        <p14:creationId xmlns:p14="http://schemas.microsoft.com/office/powerpoint/2010/main" val="3243153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03 – Engineering Capabilities</a:t>
            </a:r>
            <a:endParaRPr lang="en-US">
              <a:solidFill>
                <a:schemeClr val="bg2"/>
              </a:solidFill>
            </a:endParaRPr>
          </a:p>
        </p:txBody>
      </p:sp>
      <p:sp>
        <p:nvSpPr>
          <p:cNvPr id="47" name="Google Shape;4153;p45">
            <a:extLst>
              <a:ext uri="{FF2B5EF4-FFF2-40B4-BE49-F238E27FC236}">
                <a16:creationId xmlns:a16="http://schemas.microsoft.com/office/drawing/2014/main" id="{6BA33AFE-03EC-4751-9883-2AF6FDF4224E}"/>
              </a:ext>
            </a:extLst>
          </p:cNvPr>
          <p:cNvSpPr txBox="1"/>
          <p:nvPr/>
        </p:nvSpPr>
        <p:spPr>
          <a:xfrm>
            <a:off x="571500" y="1159400"/>
            <a:ext cx="2286000" cy="153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000"/>
              <a:buFont typeface="Arial"/>
              <a:buNone/>
            </a:pPr>
            <a:r>
              <a:rPr lang="en" sz="1000" b="1" i="0" u="none" strike="noStrike" cap="none">
                <a:solidFill>
                  <a:schemeClr val="dk1"/>
                </a:solidFill>
                <a:latin typeface="Montserrat"/>
                <a:ea typeface="Montserrat"/>
                <a:cs typeface="Montserrat"/>
                <a:sym typeface="Montserrat"/>
              </a:rPr>
              <a:t>Project-Based</a:t>
            </a:r>
            <a:endParaRPr sz="1000" b="1" i="0" u="none" strike="noStrike" cap="none">
              <a:solidFill>
                <a:schemeClr val="dk1"/>
              </a:solidFill>
              <a:latin typeface="Montserrat"/>
              <a:ea typeface="Montserrat"/>
              <a:cs typeface="Montserrat"/>
              <a:sym typeface="Montserrat"/>
            </a:endParaRPr>
          </a:p>
        </p:txBody>
      </p:sp>
      <p:sp>
        <p:nvSpPr>
          <p:cNvPr id="48" name="Google Shape;4154;p45">
            <a:extLst>
              <a:ext uri="{FF2B5EF4-FFF2-40B4-BE49-F238E27FC236}">
                <a16:creationId xmlns:a16="http://schemas.microsoft.com/office/drawing/2014/main" id="{58325C55-7296-4E01-BC5E-F3FDDD78F905}"/>
              </a:ext>
            </a:extLst>
          </p:cNvPr>
          <p:cNvSpPr txBox="1"/>
          <p:nvPr/>
        </p:nvSpPr>
        <p:spPr>
          <a:xfrm>
            <a:off x="4680301" y="1159400"/>
            <a:ext cx="2286000" cy="384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 sz="1000" b="1" i="0" u="none" strike="noStrike" cap="none">
                <a:solidFill>
                  <a:schemeClr val="dk1"/>
                </a:solidFill>
                <a:latin typeface="Montserrat"/>
                <a:ea typeface="Montserrat"/>
                <a:cs typeface="Montserrat"/>
                <a:sym typeface="Montserrat"/>
              </a:rPr>
              <a:t>Offshore Development Center</a:t>
            </a:r>
            <a:endParaRPr sz="1000" b="1" i="0" u="none" strike="noStrike" cap="none">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000"/>
              <a:buFont typeface="Arial"/>
              <a:buNone/>
            </a:pPr>
            <a:endParaRPr sz="1000" b="1" i="0" u="none" strike="noStrike" cap="none">
              <a:solidFill>
                <a:schemeClr val="dk1"/>
              </a:solidFill>
              <a:latin typeface="Montserrat"/>
              <a:ea typeface="Montserrat"/>
              <a:cs typeface="Montserrat"/>
              <a:sym typeface="Montserrat"/>
            </a:endParaRPr>
          </a:p>
        </p:txBody>
      </p:sp>
      <p:grpSp>
        <p:nvGrpSpPr>
          <p:cNvPr id="49" name="Google Shape;4155;p45">
            <a:extLst>
              <a:ext uri="{FF2B5EF4-FFF2-40B4-BE49-F238E27FC236}">
                <a16:creationId xmlns:a16="http://schemas.microsoft.com/office/drawing/2014/main" id="{22079888-DD59-47D6-BE6B-05432E9F3CB4}"/>
              </a:ext>
            </a:extLst>
          </p:cNvPr>
          <p:cNvGrpSpPr/>
          <p:nvPr/>
        </p:nvGrpSpPr>
        <p:grpSpPr>
          <a:xfrm>
            <a:off x="1028709" y="2590868"/>
            <a:ext cx="2454400" cy="2080903"/>
            <a:chOff x="5849730" y="1429565"/>
            <a:chExt cx="2658867" cy="2254256"/>
          </a:xfrm>
        </p:grpSpPr>
        <p:pic>
          <p:nvPicPr>
            <p:cNvPr id="50" name="Google Shape;4156;p45">
              <a:extLst>
                <a:ext uri="{FF2B5EF4-FFF2-40B4-BE49-F238E27FC236}">
                  <a16:creationId xmlns:a16="http://schemas.microsoft.com/office/drawing/2014/main" id="{11F10C43-D26F-46DE-8BCF-1565D1B813B8}"/>
                </a:ext>
              </a:extLst>
            </p:cNvPr>
            <p:cNvPicPr preferRelativeResize="0"/>
            <p:nvPr/>
          </p:nvPicPr>
          <p:blipFill rotWithShape="1">
            <a:blip r:embed="rId2">
              <a:alphaModFix/>
            </a:blip>
            <a:srcRect/>
            <a:stretch/>
          </p:blipFill>
          <p:spPr>
            <a:xfrm>
              <a:off x="5849730" y="1429565"/>
              <a:ext cx="1326100" cy="1102697"/>
            </a:xfrm>
            <a:prstGeom prst="rect">
              <a:avLst/>
            </a:prstGeom>
            <a:noFill/>
            <a:ln>
              <a:noFill/>
            </a:ln>
          </p:spPr>
        </p:pic>
        <p:pic>
          <p:nvPicPr>
            <p:cNvPr id="51" name="Google Shape;4157;p45">
              <a:extLst>
                <a:ext uri="{FF2B5EF4-FFF2-40B4-BE49-F238E27FC236}">
                  <a16:creationId xmlns:a16="http://schemas.microsoft.com/office/drawing/2014/main" id="{F456855D-C4E8-4FB1-AF46-80ACE10CDF20}"/>
                </a:ext>
              </a:extLst>
            </p:cNvPr>
            <p:cNvPicPr preferRelativeResize="0"/>
            <p:nvPr/>
          </p:nvPicPr>
          <p:blipFill rotWithShape="1">
            <a:blip r:embed="rId2">
              <a:alphaModFix/>
            </a:blip>
            <a:srcRect/>
            <a:stretch/>
          </p:blipFill>
          <p:spPr>
            <a:xfrm>
              <a:off x="5849730" y="2581124"/>
              <a:ext cx="1326100" cy="1102697"/>
            </a:xfrm>
            <a:prstGeom prst="rect">
              <a:avLst/>
            </a:prstGeom>
            <a:noFill/>
            <a:ln>
              <a:noFill/>
            </a:ln>
          </p:spPr>
        </p:pic>
        <p:sp>
          <p:nvSpPr>
            <p:cNvPr id="52" name="Google Shape;4158;p45">
              <a:extLst>
                <a:ext uri="{FF2B5EF4-FFF2-40B4-BE49-F238E27FC236}">
                  <a16:creationId xmlns:a16="http://schemas.microsoft.com/office/drawing/2014/main" id="{05BB968B-C8AD-4ADD-A831-AAB7019891FB}"/>
                </a:ext>
              </a:extLst>
            </p:cNvPr>
            <p:cNvSpPr txBox="1"/>
            <p:nvPr/>
          </p:nvSpPr>
          <p:spPr>
            <a:xfrm>
              <a:off x="6160580" y="1904946"/>
              <a:ext cx="704400" cy="166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Team A</a:t>
              </a:r>
              <a:endParaRPr sz="1000" b="1" i="0" u="none" strike="noStrike" cap="none">
                <a:solidFill>
                  <a:srgbClr val="000000"/>
                </a:solidFill>
                <a:latin typeface="Montserrat"/>
                <a:ea typeface="Montserrat"/>
                <a:cs typeface="Montserrat"/>
                <a:sym typeface="Montserrat"/>
              </a:endParaRPr>
            </a:p>
          </p:txBody>
        </p:sp>
        <p:sp>
          <p:nvSpPr>
            <p:cNvPr id="53" name="Google Shape;4159;p45">
              <a:extLst>
                <a:ext uri="{FF2B5EF4-FFF2-40B4-BE49-F238E27FC236}">
                  <a16:creationId xmlns:a16="http://schemas.microsoft.com/office/drawing/2014/main" id="{D870082A-95DB-462D-AFAE-1B1C0485CEA2}"/>
                </a:ext>
              </a:extLst>
            </p:cNvPr>
            <p:cNvSpPr txBox="1"/>
            <p:nvPr/>
          </p:nvSpPr>
          <p:spPr>
            <a:xfrm>
              <a:off x="6160580" y="3045777"/>
              <a:ext cx="704400" cy="166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Team B</a:t>
              </a:r>
              <a:endParaRPr sz="1000" b="1" i="0" u="none" strike="noStrike" cap="none">
                <a:solidFill>
                  <a:srgbClr val="000000"/>
                </a:solidFill>
                <a:latin typeface="Montserrat"/>
                <a:ea typeface="Montserrat"/>
                <a:cs typeface="Montserrat"/>
                <a:sym typeface="Montserrat"/>
              </a:endParaRPr>
            </a:p>
          </p:txBody>
        </p:sp>
        <p:cxnSp>
          <p:nvCxnSpPr>
            <p:cNvPr id="54" name="Google Shape;4160;p45">
              <a:extLst>
                <a:ext uri="{FF2B5EF4-FFF2-40B4-BE49-F238E27FC236}">
                  <a16:creationId xmlns:a16="http://schemas.microsoft.com/office/drawing/2014/main" id="{84E22DE2-5729-4A28-862D-42D14AA1F3BB}"/>
                </a:ext>
              </a:extLst>
            </p:cNvPr>
            <p:cNvCxnSpPr/>
            <p:nvPr/>
          </p:nvCxnSpPr>
          <p:spPr>
            <a:xfrm>
              <a:off x="7223199" y="1980913"/>
              <a:ext cx="407700" cy="0"/>
            </a:xfrm>
            <a:prstGeom prst="straightConnector1">
              <a:avLst/>
            </a:prstGeom>
            <a:noFill/>
            <a:ln w="9525" cap="flat" cmpd="sng">
              <a:solidFill>
                <a:srgbClr val="7F7F7F"/>
              </a:solidFill>
              <a:prstDash val="solid"/>
              <a:round/>
              <a:headEnd type="none" w="sm" len="sm"/>
              <a:tailEnd type="triangle" w="med" len="med"/>
            </a:ln>
          </p:spPr>
        </p:cxnSp>
        <p:cxnSp>
          <p:nvCxnSpPr>
            <p:cNvPr id="55" name="Google Shape;4161;p45">
              <a:extLst>
                <a:ext uri="{FF2B5EF4-FFF2-40B4-BE49-F238E27FC236}">
                  <a16:creationId xmlns:a16="http://schemas.microsoft.com/office/drawing/2014/main" id="{74DE2660-C11C-4F48-9D38-EE8655B4BBCD}"/>
                </a:ext>
              </a:extLst>
            </p:cNvPr>
            <p:cNvCxnSpPr/>
            <p:nvPr/>
          </p:nvCxnSpPr>
          <p:spPr>
            <a:xfrm>
              <a:off x="7223199" y="3132481"/>
              <a:ext cx="407700" cy="0"/>
            </a:xfrm>
            <a:prstGeom prst="straightConnector1">
              <a:avLst/>
            </a:prstGeom>
            <a:noFill/>
            <a:ln w="9525" cap="flat" cmpd="sng">
              <a:solidFill>
                <a:srgbClr val="7F7F7F"/>
              </a:solidFill>
              <a:prstDash val="solid"/>
              <a:round/>
              <a:headEnd type="none" w="sm" len="sm"/>
              <a:tailEnd type="triangle" w="med" len="med"/>
            </a:ln>
          </p:spPr>
        </p:cxnSp>
        <p:sp>
          <p:nvSpPr>
            <p:cNvPr id="56" name="Google Shape;4162;p45">
              <a:extLst>
                <a:ext uri="{FF2B5EF4-FFF2-40B4-BE49-F238E27FC236}">
                  <a16:creationId xmlns:a16="http://schemas.microsoft.com/office/drawing/2014/main" id="{49AE4F66-A50A-4F1B-853D-C9C125173FA2}"/>
                </a:ext>
              </a:extLst>
            </p:cNvPr>
            <p:cNvSpPr txBox="1"/>
            <p:nvPr/>
          </p:nvSpPr>
          <p:spPr>
            <a:xfrm>
              <a:off x="7734297" y="1907114"/>
              <a:ext cx="774300" cy="16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Project A</a:t>
              </a:r>
              <a:endParaRPr sz="1000" b="1" i="0" u="none" strike="noStrike" cap="none">
                <a:solidFill>
                  <a:srgbClr val="000000"/>
                </a:solidFill>
                <a:latin typeface="Montserrat"/>
                <a:ea typeface="Montserrat"/>
                <a:cs typeface="Montserrat"/>
                <a:sym typeface="Montserrat"/>
              </a:endParaRPr>
            </a:p>
          </p:txBody>
        </p:sp>
        <p:sp>
          <p:nvSpPr>
            <p:cNvPr id="57" name="Google Shape;4163;p45">
              <a:extLst>
                <a:ext uri="{FF2B5EF4-FFF2-40B4-BE49-F238E27FC236}">
                  <a16:creationId xmlns:a16="http://schemas.microsoft.com/office/drawing/2014/main" id="{2A70C078-0FDC-4E59-9D64-B28E3C1C4F9D}"/>
                </a:ext>
              </a:extLst>
            </p:cNvPr>
            <p:cNvSpPr txBox="1"/>
            <p:nvPr/>
          </p:nvSpPr>
          <p:spPr>
            <a:xfrm>
              <a:off x="7734297" y="3045786"/>
              <a:ext cx="774300" cy="16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Project B</a:t>
              </a:r>
              <a:endParaRPr sz="1000" b="1" i="0" u="none" strike="noStrike" cap="none">
                <a:solidFill>
                  <a:srgbClr val="000000"/>
                </a:solidFill>
                <a:latin typeface="Montserrat"/>
                <a:ea typeface="Montserrat"/>
                <a:cs typeface="Montserrat"/>
                <a:sym typeface="Montserrat"/>
              </a:endParaRPr>
            </a:p>
          </p:txBody>
        </p:sp>
      </p:grpSp>
      <p:sp>
        <p:nvSpPr>
          <p:cNvPr id="58" name="Google Shape;4164;p45">
            <a:extLst>
              <a:ext uri="{FF2B5EF4-FFF2-40B4-BE49-F238E27FC236}">
                <a16:creationId xmlns:a16="http://schemas.microsoft.com/office/drawing/2014/main" id="{DF4FF54C-63F1-4710-AC61-C1AD1B491E25}"/>
              </a:ext>
            </a:extLst>
          </p:cNvPr>
          <p:cNvSpPr txBox="1"/>
          <p:nvPr/>
        </p:nvSpPr>
        <p:spPr>
          <a:xfrm>
            <a:off x="571500" y="1467000"/>
            <a:ext cx="3429000" cy="769500"/>
          </a:xfrm>
          <a:prstGeom prst="rect">
            <a:avLst/>
          </a:prstGeom>
          <a:noFill/>
          <a:ln>
            <a:noFill/>
          </a:ln>
        </p:spPr>
        <p:txBody>
          <a:bodyPr spcFirstLastPara="1" wrap="square" lIns="0" tIns="0" rIns="0" bIns="0" anchor="t" anchorCtr="0">
            <a:spAutoFit/>
          </a:bodyPr>
          <a:lstStyle/>
          <a:p>
            <a:pPr marL="457200" marR="0" lvl="0" indent="-292100" algn="l" rtl="0">
              <a:lnSpc>
                <a:spcPct val="100000"/>
              </a:lnSpc>
              <a:spcBef>
                <a:spcPts val="0"/>
              </a:spcBef>
              <a:spcAft>
                <a:spcPts val="0"/>
              </a:spcAft>
              <a:buClr>
                <a:srgbClr val="CC0000"/>
              </a:buClr>
              <a:buSzPts val="1000"/>
              <a:buFont typeface="Montserrat Medium"/>
              <a:buChar char="●"/>
            </a:pPr>
            <a:r>
              <a:rPr lang="en" sz="1000" b="0" i="0" u="none" strike="noStrike" cap="none">
                <a:solidFill>
                  <a:srgbClr val="CC0000"/>
                </a:solidFill>
                <a:latin typeface="Montserrat Medium"/>
                <a:ea typeface="Montserrat Medium"/>
                <a:cs typeface="Montserrat Medium"/>
                <a:sym typeface="Montserrat Medium"/>
              </a:rPr>
              <a:t>Provide delivery team to work on projects</a:t>
            </a:r>
            <a:endParaRPr sz="1000" b="0" i="0" u="none" strike="noStrike" cap="none">
              <a:solidFill>
                <a:srgbClr val="CC0000"/>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CC0000"/>
              </a:solidFill>
              <a:latin typeface="Montserrat Medium"/>
              <a:ea typeface="Montserrat Medium"/>
              <a:cs typeface="Montserrat Medium"/>
              <a:sym typeface="Montserrat Medium"/>
            </a:endParaRPr>
          </a:p>
          <a:p>
            <a:pPr marL="457200" marR="0" lvl="0" indent="-292100" algn="l" rtl="0">
              <a:lnSpc>
                <a:spcPct val="100000"/>
              </a:lnSpc>
              <a:spcBef>
                <a:spcPts val="0"/>
              </a:spcBef>
              <a:spcAft>
                <a:spcPts val="0"/>
              </a:spcAft>
              <a:buClr>
                <a:srgbClr val="CC0000"/>
              </a:buClr>
              <a:buSzPts val="1000"/>
              <a:buFont typeface="Montserrat Medium"/>
              <a:buChar char="●"/>
            </a:pPr>
            <a:r>
              <a:rPr lang="en" sz="1000" b="0" i="0" u="none" strike="noStrike" cap="none">
                <a:solidFill>
                  <a:srgbClr val="CC0000"/>
                </a:solidFill>
                <a:latin typeface="Montserrat Medium"/>
                <a:ea typeface="Montserrat Medium"/>
                <a:cs typeface="Montserrat Medium"/>
                <a:sym typeface="Montserrat Medium"/>
              </a:rPr>
              <a:t>Ideal for short-term and small-sized projects with well-defined requirements and a fixed scope. </a:t>
            </a:r>
            <a:endParaRPr/>
          </a:p>
        </p:txBody>
      </p:sp>
      <p:sp>
        <p:nvSpPr>
          <p:cNvPr id="59" name="Google Shape;4165;p45">
            <a:extLst>
              <a:ext uri="{FF2B5EF4-FFF2-40B4-BE49-F238E27FC236}">
                <a16:creationId xmlns:a16="http://schemas.microsoft.com/office/drawing/2014/main" id="{15E935F2-4135-4C8A-BAC8-0E764963F7CC}"/>
              </a:ext>
            </a:extLst>
          </p:cNvPr>
          <p:cNvSpPr txBox="1"/>
          <p:nvPr/>
        </p:nvSpPr>
        <p:spPr>
          <a:xfrm>
            <a:off x="4686300" y="1467000"/>
            <a:ext cx="3886200" cy="923400"/>
          </a:xfrm>
          <a:prstGeom prst="rect">
            <a:avLst/>
          </a:prstGeom>
          <a:noFill/>
          <a:ln>
            <a:noFill/>
          </a:ln>
        </p:spPr>
        <p:txBody>
          <a:bodyPr spcFirstLastPara="1" wrap="square" lIns="0" tIns="0" rIns="0" bIns="0" anchor="t" anchorCtr="0">
            <a:spAutoFit/>
          </a:bodyPr>
          <a:lstStyle/>
          <a:p>
            <a:pPr marL="457200" marR="0" lvl="0" indent="-292100" algn="l" rtl="0">
              <a:lnSpc>
                <a:spcPct val="100000"/>
              </a:lnSpc>
              <a:spcBef>
                <a:spcPts val="0"/>
              </a:spcBef>
              <a:spcAft>
                <a:spcPts val="0"/>
              </a:spcAft>
              <a:buClr>
                <a:srgbClr val="CC0000"/>
              </a:buClr>
              <a:buSzPts val="1000"/>
              <a:buFont typeface="Montserrat Medium"/>
              <a:buChar char="●"/>
            </a:pPr>
            <a:r>
              <a:rPr lang="en" sz="1000" b="0" i="0" u="none" strike="noStrike" cap="none">
                <a:solidFill>
                  <a:srgbClr val="CC0000"/>
                </a:solidFill>
                <a:latin typeface="Montserrat Medium"/>
                <a:ea typeface="Montserrat Medium"/>
                <a:cs typeface="Montserrat Medium"/>
                <a:sym typeface="Montserrat Medium"/>
              </a:rPr>
              <a:t>Provide dedicated resources to work on wide range projects</a:t>
            </a:r>
            <a:endParaRPr/>
          </a:p>
          <a:p>
            <a:pPr marL="457200" marR="0" lvl="0" indent="-228600" algn="l" rtl="0">
              <a:lnSpc>
                <a:spcPct val="100000"/>
              </a:lnSpc>
              <a:spcBef>
                <a:spcPts val="0"/>
              </a:spcBef>
              <a:spcAft>
                <a:spcPts val="0"/>
              </a:spcAft>
              <a:buClr>
                <a:srgbClr val="CC0000"/>
              </a:buClr>
              <a:buSzPts val="1000"/>
              <a:buFont typeface="Montserrat Medium"/>
              <a:buNone/>
            </a:pPr>
            <a:endParaRPr sz="1000" b="0" i="0" u="none" strike="noStrike" cap="none">
              <a:solidFill>
                <a:srgbClr val="CC0000"/>
              </a:solidFill>
              <a:latin typeface="Montserrat Medium"/>
              <a:ea typeface="Montserrat Medium"/>
              <a:cs typeface="Montserrat Medium"/>
              <a:sym typeface="Montserrat Medium"/>
            </a:endParaRPr>
          </a:p>
          <a:p>
            <a:pPr marL="457200" marR="0" lvl="0" indent="-292100" algn="l" rtl="0">
              <a:lnSpc>
                <a:spcPct val="100000"/>
              </a:lnSpc>
              <a:spcBef>
                <a:spcPts val="0"/>
              </a:spcBef>
              <a:spcAft>
                <a:spcPts val="0"/>
              </a:spcAft>
              <a:buClr>
                <a:srgbClr val="CC0000"/>
              </a:buClr>
              <a:buSzPts val="1000"/>
              <a:buFont typeface="Montserrat Medium"/>
              <a:buChar char="●"/>
            </a:pPr>
            <a:r>
              <a:rPr lang="en" sz="1000" b="0" i="0" u="none" strike="noStrike" cap="none">
                <a:solidFill>
                  <a:srgbClr val="CC0000"/>
                </a:solidFill>
                <a:latin typeface="Montserrat Medium"/>
                <a:ea typeface="Montserrat Medium"/>
                <a:cs typeface="Montserrat Medium"/>
                <a:sym typeface="Montserrat Medium"/>
              </a:rPr>
              <a:t>Ideal for long-term or large projects</a:t>
            </a:r>
            <a:endParaRPr sz="1000" b="0" i="0" u="none" strike="noStrike" cap="none">
              <a:solidFill>
                <a:srgbClr val="CC0000"/>
              </a:solidFill>
              <a:latin typeface="Montserrat Medium"/>
              <a:ea typeface="Montserrat Medium"/>
              <a:cs typeface="Montserrat Medium"/>
              <a:sym typeface="Montserrat Medium"/>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CC0000"/>
              </a:solidFill>
              <a:latin typeface="Montserrat Medium"/>
              <a:ea typeface="Montserrat Medium"/>
              <a:cs typeface="Montserrat Medium"/>
              <a:sym typeface="Montserrat Medium"/>
            </a:endParaRPr>
          </a:p>
          <a:p>
            <a:pPr marL="457200" marR="0" lvl="0" indent="-292100" algn="l" rtl="0">
              <a:lnSpc>
                <a:spcPct val="100000"/>
              </a:lnSpc>
              <a:spcBef>
                <a:spcPts val="0"/>
              </a:spcBef>
              <a:spcAft>
                <a:spcPts val="0"/>
              </a:spcAft>
              <a:buClr>
                <a:srgbClr val="CC0000"/>
              </a:buClr>
              <a:buSzPts val="1000"/>
              <a:buFont typeface="Montserrat Medium"/>
              <a:buChar char="●"/>
            </a:pPr>
            <a:r>
              <a:rPr lang="en" sz="1000" b="0" i="0" u="none" strike="noStrike" cap="none">
                <a:solidFill>
                  <a:srgbClr val="CC0000"/>
                </a:solidFill>
                <a:latin typeface="Montserrat Medium"/>
                <a:ea typeface="Montserrat Medium"/>
                <a:cs typeface="Montserrat Medium"/>
                <a:sym typeface="Montserrat Medium"/>
              </a:rPr>
              <a:t>Focus on scalability and flexibility</a:t>
            </a:r>
            <a:endParaRPr sz="1000" b="0" i="0" u="none" strike="noStrike" cap="none">
              <a:solidFill>
                <a:srgbClr val="CC0000"/>
              </a:solidFill>
              <a:latin typeface="Montserrat Medium"/>
              <a:ea typeface="Montserrat Medium"/>
              <a:cs typeface="Montserrat Medium"/>
              <a:sym typeface="Montserrat Medium"/>
            </a:endParaRPr>
          </a:p>
        </p:txBody>
      </p:sp>
      <p:pic>
        <p:nvPicPr>
          <p:cNvPr id="60" name="Google Shape;4166;p45">
            <a:extLst>
              <a:ext uri="{FF2B5EF4-FFF2-40B4-BE49-F238E27FC236}">
                <a16:creationId xmlns:a16="http://schemas.microsoft.com/office/drawing/2014/main" id="{D2EDA7C4-506B-4D79-8BFF-77F2CA5943CA}"/>
              </a:ext>
            </a:extLst>
          </p:cNvPr>
          <p:cNvPicPr preferRelativeResize="0"/>
          <p:nvPr/>
        </p:nvPicPr>
        <p:blipFill rotWithShape="1">
          <a:blip r:embed="rId3">
            <a:alphaModFix/>
          </a:blip>
          <a:srcRect/>
          <a:stretch/>
        </p:blipFill>
        <p:spPr>
          <a:xfrm>
            <a:off x="4683350" y="3660829"/>
            <a:ext cx="1259965" cy="1047698"/>
          </a:xfrm>
          <a:prstGeom prst="rect">
            <a:avLst/>
          </a:prstGeom>
          <a:noFill/>
          <a:ln>
            <a:noFill/>
          </a:ln>
        </p:spPr>
      </p:pic>
      <p:pic>
        <p:nvPicPr>
          <p:cNvPr id="61" name="Google Shape;4167;p45">
            <a:extLst>
              <a:ext uri="{FF2B5EF4-FFF2-40B4-BE49-F238E27FC236}">
                <a16:creationId xmlns:a16="http://schemas.microsoft.com/office/drawing/2014/main" id="{239DB05B-D2E4-4E09-BE58-50CE48191645}"/>
              </a:ext>
            </a:extLst>
          </p:cNvPr>
          <p:cNvPicPr preferRelativeResize="0"/>
          <p:nvPr/>
        </p:nvPicPr>
        <p:blipFill rotWithShape="1">
          <a:blip r:embed="rId3">
            <a:alphaModFix/>
          </a:blip>
          <a:srcRect/>
          <a:stretch/>
        </p:blipFill>
        <p:spPr>
          <a:xfrm>
            <a:off x="4683350" y="2554118"/>
            <a:ext cx="1259965" cy="1047698"/>
          </a:xfrm>
          <a:prstGeom prst="rect">
            <a:avLst/>
          </a:prstGeom>
          <a:noFill/>
          <a:ln>
            <a:noFill/>
          </a:ln>
        </p:spPr>
      </p:pic>
      <p:sp>
        <p:nvSpPr>
          <p:cNvPr id="62" name="Google Shape;4168;p45">
            <a:extLst>
              <a:ext uri="{FF2B5EF4-FFF2-40B4-BE49-F238E27FC236}">
                <a16:creationId xmlns:a16="http://schemas.microsoft.com/office/drawing/2014/main" id="{0A125D1F-57E4-48DF-AFF8-E65A39853B37}"/>
              </a:ext>
            </a:extLst>
          </p:cNvPr>
          <p:cNvSpPr txBox="1"/>
          <p:nvPr/>
        </p:nvSpPr>
        <p:spPr>
          <a:xfrm>
            <a:off x="4980009" y="3000744"/>
            <a:ext cx="6693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Team A</a:t>
            </a:r>
            <a:endParaRPr sz="1000" b="1" i="0" u="none" strike="noStrike" cap="none">
              <a:solidFill>
                <a:srgbClr val="000000"/>
              </a:solidFill>
              <a:latin typeface="Montserrat"/>
              <a:ea typeface="Montserrat"/>
              <a:cs typeface="Montserrat"/>
              <a:sym typeface="Montserrat"/>
            </a:endParaRPr>
          </a:p>
        </p:txBody>
      </p:sp>
      <p:sp>
        <p:nvSpPr>
          <p:cNvPr id="63" name="Google Shape;4169;p45">
            <a:extLst>
              <a:ext uri="{FF2B5EF4-FFF2-40B4-BE49-F238E27FC236}">
                <a16:creationId xmlns:a16="http://schemas.microsoft.com/office/drawing/2014/main" id="{21C2C182-1EAA-46AB-AF2B-94C7A9384BFF}"/>
              </a:ext>
            </a:extLst>
          </p:cNvPr>
          <p:cNvSpPr txBox="1"/>
          <p:nvPr/>
        </p:nvSpPr>
        <p:spPr>
          <a:xfrm>
            <a:off x="4980009" y="4084668"/>
            <a:ext cx="6693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Team B</a:t>
            </a:r>
            <a:endParaRPr sz="1000" b="1" i="0" u="none" strike="noStrike" cap="none">
              <a:solidFill>
                <a:srgbClr val="000000"/>
              </a:solidFill>
              <a:latin typeface="Montserrat"/>
              <a:ea typeface="Montserrat"/>
              <a:cs typeface="Montserrat"/>
              <a:sym typeface="Montserrat"/>
            </a:endParaRPr>
          </a:p>
        </p:txBody>
      </p:sp>
      <p:cxnSp>
        <p:nvCxnSpPr>
          <p:cNvPr id="64" name="Google Shape;4170;p45">
            <a:extLst>
              <a:ext uri="{FF2B5EF4-FFF2-40B4-BE49-F238E27FC236}">
                <a16:creationId xmlns:a16="http://schemas.microsoft.com/office/drawing/2014/main" id="{69314787-B03E-4763-8BF7-DA3DDC570AEE}"/>
              </a:ext>
            </a:extLst>
          </p:cNvPr>
          <p:cNvCxnSpPr/>
          <p:nvPr/>
        </p:nvCxnSpPr>
        <p:spPr>
          <a:xfrm>
            <a:off x="5712902" y="3073052"/>
            <a:ext cx="675600" cy="3000"/>
          </a:xfrm>
          <a:prstGeom prst="straightConnector1">
            <a:avLst/>
          </a:prstGeom>
          <a:noFill/>
          <a:ln w="9525" cap="flat" cmpd="sng">
            <a:solidFill>
              <a:srgbClr val="7F7F7F"/>
            </a:solidFill>
            <a:prstDash val="dot"/>
            <a:round/>
            <a:headEnd type="none" w="sm" len="sm"/>
            <a:tailEnd type="triangle" w="med" len="med"/>
          </a:ln>
        </p:spPr>
      </p:cxnSp>
      <p:cxnSp>
        <p:nvCxnSpPr>
          <p:cNvPr id="65" name="Google Shape;4171;p45">
            <a:extLst>
              <a:ext uri="{FF2B5EF4-FFF2-40B4-BE49-F238E27FC236}">
                <a16:creationId xmlns:a16="http://schemas.microsoft.com/office/drawing/2014/main" id="{FF367B36-7385-49DF-B4B6-0425D5FE4B6C}"/>
              </a:ext>
            </a:extLst>
          </p:cNvPr>
          <p:cNvCxnSpPr/>
          <p:nvPr/>
        </p:nvCxnSpPr>
        <p:spPr>
          <a:xfrm rot="10800000" flipH="1">
            <a:off x="5712902" y="4157899"/>
            <a:ext cx="675600" cy="9000"/>
          </a:xfrm>
          <a:prstGeom prst="straightConnector1">
            <a:avLst/>
          </a:prstGeom>
          <a:noFill/>
          <a:ln w="9525" cap="flat" cmpd="sng">
            <a:solidFill>
              <a:srgbClr val="7F7F7F"/>
            </a:solidFill>
            <a:prstDash val="dot"/>
            <a:round/>
            <a:headEnd type="none" w="sm" len="sm"/>
            <a:tailEnd type="triangle" w="med" len="med"/>
          </a:ln>
        </p:spPr>
      </p:cxnSp>
      <p:sp>
        <p:nvSpPr>
          <p:cNvPr id="66" name="Google Shape;4172;p45">
            <a:extLst>
              <a:ext uri="{FF2B5EF4-FFF2-40B4-BE49-F238E27FC236}">
                <a16:creationId xmlns:a16="http://schemas.microsoft.com/office/drawing/2014/main" id="{1C3FCF6F-D5A2-4665-9D4B-FCA0CBFBA81D}"/>
              </a:ext>
            </a:extLst>
          </p:cNvPr>
          <p:cNvSpPr txBox="1"/>
          <p:nvPr/>
        </p:nvSpPr>
        <p:spPr>
          <a:xfrm>
            <a:off x="6388442" y="3002790"/>
            <a:ext cx="809400" cy="153900"/>
          </a:xfrm>
          <a:prstGeom prst="rect">
            <a:avLst/>
          </a:prstGeom>
          <a:noFill/>
          <a:ln>
            <a:noFill/>
          </a:ln>
        </p:spPr>
        <p:txBody>
          <a:bodyPr spcFirstLastPara="1" wrap="square" lIns="4570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Project A</a:t>
            </a:r>
            <a:endParaRPr sz="1000" b="1" i="0" u="none" strike="noStrike" cap="none">
              <a:solidFill>
                <a:srgbClr val="000000"/>
              </a:solidFill>
              <a:latin typeface="Montserrat"/>
              <a:ea typeface="Montserrat"/>
              <a:cs typeface="Montserrat"/>
              <a:sym typeface="Montserrat"/>
            </a:endParaRPr>
          </a:p>
        </p:txBody>
      </p:sp>
      <p:sp>
        <p:nvSpPr>
          <p:cNvPr id="67" name="Google Shape;4173;p45">
            <a:extLst>
              <a:ext uri="{FF2B5EF4-FFF2-40B4-BE49-F238E27FC236}">
                <a16:creationId xmlns:a16="http://schemas.microsoft.com/office/drawing/2014/main" id="{E66CB31B-1E8A-4EAD-A864-4FD97231885A}"/>
              </a:ext>
            </a:extLst>
          </p:cNvPr>
          <p:cNvSpPr txBox="1"/>
          <p:nvPr/>
        </p:nvSpPr>
        <p:spPr>
          <a:xfrm>
            <a:off x="6388442" y="4084666"/>
            <a:ext cx="809400" cy="153900"/>
          </a:xfrm>
          <a:prstGeom prst="rect">
            <a:avLst/>
          </a:prstGeom>
          <a:noFill/>
          <a:ln>
            <a:noFill/>
          </a:ln>
        </p:spPr>
        <p:txBody>
          <a:bodyPr spcFirstLastPara="1" wrap="square" lIns="4570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Project C</a:t>
            </a:r>
            <a:endParaRPr sz="1000" b="1" i="0" u="none" strike="noStrike" cap="none">
              <a:solidFill>
                <a:srgbClr val="000000"/>
              </a:solidFill>
              <a:latin typeface="Montserrat"/>
              <a:ea typeface="Montserrat"/>
              <a:cs typeface="Montserrat"/>
              <a:sym typeface="Montserrat"/>
            </a:endParaRPr>
          </a:p>
        </p:txBody>
      </p:sp>
      <p:sp>
        <p:nvSpPr>
          <p:cNvPr id="68" name="Google Shape;4174;p45">
            <a:extLst>
              <a:ext uri="{FF2B5EF4-FFF2-40B4-BE49-F238E27FC236}">
                <a16:creationId xmlns:a16="http://schemas.microsoft.com/office/drawing/2014/main" id="{15B4ACC7-9D77-4815-8A94-E0F161F1919A}"/>
              </a:ext>
            </a:extLst>
          </p:cNvPr>
          <p:cNvSpPr txBox="1"/>
          <p:nvPr/>
        </p:nvSpPr>
        <p:spPr>
          <a:xfrm>
            <a:off x="6388442" y="3543728"/>
            <a:ext cx="809400" cy="153900"/>
          </a:xfrm>
          <a:prstGeom prst="rect">
            <a:avLst/>
          </a:prstGeom>
          <a:noFill/>
          <a:ln>
            <a:noFill/>
          </a:ln>
        </p:spPr>
        <p:txBody>
          <a:bodyPr spcFirstLastPara="1" wrap="square" lIns="4570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Montserrat"/>
                <a:ea typeface="Montserrat"/>
                <a:cs typeface="Montserrat"/>
                <a:sym typeface="Montserrat"/>
              </a:rPr>
              <a:t>Project B</a:t>
            </a:r>
            <a:endParaRPr sz="1000" b="1" i="0" u="none" strike="noStrike" cap="none">
              <a:solidFill>
                <a:srgbClr val="000000"/>
              </a:solidFill>
              <a:latin typeface="Montserrat"/>
              <a:ea typeface="Montserrat"/>
              <a:cs typeface="Montserrat"/>
              <a:sym typeface="Montserrat"/>
            </a:endParaRPr>
          </a:p>
        </p:txBody>
      </p:sp>
      <p:cxnSp>
        <p:nvCxnSpPr>
          <p:cNvPr id="69" name="Google Shape;4175;p45">
            <a:extLst>
              <a:ext uri="{FF2B5EF4-FFF2-40B4-BE49-F238E27FC236}">
                <a16:creationId xmlns:a16="http://schemas.microsoft.com/office/drawing/2014/main" id="{642596E4-083B-41EF-86A5-FAE12434D166}"/>
              </a:ext>
            </a:extLst>
          </p:cNvPr>
          <p:cNvCxnSpPr/>
          <p:nvPr/>
        </p:nvCxnSpPr>
        <p:spPr>
          <a:xfrm>
            <a:off x="5712902" y="3072933"/>
            <a:ext cx="675600" cy="1084800"/>
          </a:xfrm>
          <a:prstGeom prst="straightConnector1">
            <a:avLst/>
          </a:prstGeom>
          <a:noFill/>
          <a:ln w="9525" cap="flat" cmpd="sng">
            <a:solidFill>
              <a:srgbClr val="7F7F7F"/>
            </a:solidFill>
            <a:prstDash val="dot"/>
            <a:round/>
            <a:headEnd type="none" w="sm" len="sm"/>
            <a:tailEnd type="triangle" w="med" len="med"/>
          </a:ln>
        </p:spPr>
      </p:cxnSp>
      <p:cxnSp>
        <p:nvCxnSpPr>
          <p:cNvPr id="70" name="Google Shape;4176;p45">
            <a:extLst>
              <a:ext uri="{FF2B5EF4-FFF2-40B4-BE49-F238E27FC236}">
                <a16:creationId xmlns:a16="http://schemas.microsoft.com/office/drawing/2014/main" id="{CE79D355-71F7-43FC-932E-71627AEA3FE2}"/>
              </a:ext>
            </a:extLst>
          </p:cNvPr>
          <p:cNvCxnSpPr/>
          <p:nvPr/>
        </p:nvCxnSpPr>
        <p:spPr>
          <a:xfrm rot="10800000" flipH="1">
            <a:off x="5712902" y="3616758"/>
            <a:ext cx="675600" cy="550200"/>
          </a:xfrm>
          <a:prstGeom prst="straightConnector1">
            <a:avLst/>
          </a:prstGeom>
          <a:noFill/>
          <a:ln w="9525" cap="flat" cmpd="sng">
            <a:solidFill>
              <a:srgbClr val="7F7F7F"/>
            </a:solidFill>
            <a:prstDash val="dot"/>
            <a:round/>
            <a:headEnd type="none" w="sm" len="sm"/>
            <a:tailEnd type="triangle" w="med" len="med"/>
          </a:ln>
        </p:spPr>
      </p:cxnSp>
      <p:sp>
        <p:nvSpPr>
          <p:cNvPr id="71" name="Google Shape;4177;p45">
            <a:extLst>
              <a:ext uri="{FF2B5EF4-FFF2-40B4-BE49-F238E27FC236}">
                <a16:creationId xmlns:a16="http://schemas.microsoft.com/office/drawing/2014/main" id="{0656A630-3706-47B5-A0B8-CA08E185AA5E}"/>
              </a:ext>
            </a:extLst>
          </p:cNvPr>
          <p:cNvSpPr txBox="1"/>
          <p:nvPr/>
        </p:nvSpPr>
        <p:spPr>
          <a:xfrm>
            <a:off x="571500" y="751250"/>
            <a:ext cx="25146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Working Model</a:t>
            </a:r>
            <a:endParaRPr sz="1800" b="1"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32630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03 – Engineering Capabilities</a:t>
            </a:r>
            <a:endParaRPr lang="en-US">
              <a:solidFill>
                <a:schemeClr val="bg2"/>
              </a:solidFill>
            </a:endParaRPr>
          </a:p>
        </p:txBody>
      </p:sp>
      <p:sp>
        <p:nvSpPr>
          <p:cNvPr id="29" name="Google Shape;4182;p46">
            <a:extLst>
              <a:ext uri="{FF2B5EF4-FFF2-40B4-BE49-F238E27FC236}">
                <a16:creationId xmlns:a16="http://schemas.microsoft.com/office/drawing/2014/main" id="{2CB4363D-C213-4B60-97BF-BF7C71443A70}"/>
              </a:ext>
            </a:extLst>
          </p:cNvPr>
          <p:cNvSpPr txBox="1"/>
          <p:nvPr/>
        </p:nvSpPr>
        <p:spPr>
          <a:xfrm>
            <a:off x="580875" y="695038"/>
            <a:ext cx="38769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ontserrat"/>
                <a:ea typeface="Montserrat"/>
                <a:cs typeface="Montserrat"/>
                <a:sym typeface="Montserrat"/>
              </a:rPr>
              <a:t>Engagement Model</a:t>
            </a:r>
            <a:endParaRPr sz="1800" b="1" i="0" u="none" strike="noStrike" cap="none">
              <a:solidFill>
                <a:srgbClr val="000000"/>
              </a:solidFill>
              <a:latin typeface="Montserrat"/>
              <a:ea typeface="Montserrat"/>
              <a:cs typeface="Montserrat"/>
              <a:sym typeface="Montserrat"/>
            </a:endParaRPr>
          </a:p>
        </p:txBody>
      </p:sp>
      <p:sp>
        <p:nvSpPr>
          <p:cNvPr id="30" name="Google Shape;4183;p46">
            <a:extLst>
              <a:ext uri="{FF2B5EF4-FFF2-40B4-BE49-F238E27FC236}">
                <a16:creationId xmlns:a16="http://schemas.microsoft.com/office/drawing/2014/main" id="{4B5A1522-CF63-4A7F-AF36-1E00B13C48E6}"/>
              </a:ext>
            </a:extLst>
          </p:cNvPr>
          <p:cNvSpPr txBox="1"/>
          <p:nvPr/>
        </p:nvSpPr>
        <p:spPr>
          <a:xfrm>
            <a:off x="1943100" y="3147814"/>
            <a:ext cx="1248000" cy="1539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Define the development objectives, perform comprehensive business analysis, and conduct thorough market research to establish a solid foundation for the subsequent stages of the process.</a:t>
            </a:r>
            <a:endParaRPr sz="800" i="0" u="none" strike="noStrike" cap="none">
              <a:solidFill>
                <a:schemeClr val="accent6"/>
              </a:solidFill>
              <a:latin typeface="Montserrat Medium"/>
              <a:ea typeface="Montserrat Medium"/>
              <a:cs typeface="Montserrat Medium"/>
              <a:sym typeface="Montserrat Medium"/>
            </a:endParaRPr>
          </a:p>
        </p:txBody>
      </p:sp>
      <p:sp>
        <p:nvSpPr>
          <p:cNvPr id="31" name="Google Shape;4184;p46">
            <a:extLst>
              <a:ext uri="{FF2B5EF4-FFF2-40B4-BE49-F238E27FC236}">
                <a16:creationId xmlns:a16="http://schemas.microsoft.com/office/drawing/2014/main" id="{07377445-F9E8-415C-A4F4-9C1591D8992B}"/>
              </a:ext>
            </a:extLst>
          </p:cNvPr>
          <p:cNvSpPr txBox="1"/>
          <p:nvPr/>
        </p:nvSpPr>
        <p:spPr>
          <a:xfrm>
            <a:off x="3305250" y="3147814"/>
            <a:ext cx="1171500" cy="1680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Present the optimal strategic solution tailored to clients' needs based on the collected information. The master plan is then segmented into sections including design, content, programming, and individualized plans for each team.</a:t>
            </a:r>
            <a:endParaRPr sz="800" i="0" u="none" strike="noStrike" cap="none">
              <a:solidFill>
                <a:schemeClr val="accent6"/>
              </a:solidFill>
              <a:latin typeface="Montserrat Medium"/>
              <a:ea typeface="Montserrat Medium"/>
              <a:cs typeface="Montserrat Medium"/>
              <a:sym typeface="Montserrat Medium"/>
            </a:endParaRPr>
          </a:p>
        </p:txBody>
      </p:sp>
      <p:sp>
        <p:nvSpPr>
          <p:cNvPr id="32" name="Google Shape;4185;p46">
            <a:extLst>
              <a:ext uri="{FF2B5EF4-FFF2-40B4-BE49-F238E27FC236}">
                <a16:creationId xmlns:a16="http://schemas.microsoft.com/office/drawing/2014/main" id="{13B777B4-C3CB-4F06-95EC-E185E9242235}"/>
              </a:ext>
            </a:extLst>
          </p:cNvPr>
          <p:cNvSpPr txBox="1"/>
          <p:nvPr/>
        </p:nvSpPr>
        <p:spPr>
          <a:xfrm>
            <a:off x="4686300" y="3147814"/>
            <a:ext cx="1152600" cy="1256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Our team of experts executes the plan with a steadfast commitment to consistent communication, regularly updating client reports along the way.</a:t>
            </a:r>
            <a:endParaRPr sz="800" i="0" u="none" strike="noStrike" cap="none">
              <a:solidFill>
                <a:schemeClr val="accent6"/>
              </a:solidFill>
              <a:latin typeface="Montserrat Medium"/>
              <a:ea typeface="Montserrat Medium"/>
              <a:cs typeface="Montserrat Medium"/>
              <a:sym typeface="Montserrat Medium"/>
            </a:endParaRPr>
          </a:p>
        </p:txBody>
      </p:sp>
      <p:sp>
        <p:nvSpPr>
          <p:cNvPr id="33" name="Google Shape;4186;p46">
            <a:extLst>
              <a:ext uri="{FF2B5EF4-FFF2-40B4-BE49-F238E27FC236}">
                <a16:creationId xmlns:a16="http://schemas.microsoft.com/office/drawing/2014/main" id="{9DB67A99-1FF0-43E5-8BDF-0EAA6B430D96}"/>
              </a:ext>
            </a:extLst>
          </p:cNvPr>
          <p:cNvSpPr txBox="1"/>
          <p:nvPr/>
        </p:nvSpPr>
        <p:spPr>
          <a:xfrm>
            <a:off x="6048375" y="3147814"/>
            <a:ext cx="1152600" cy="1397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Conduct a comprehensive assessment of both functions and designs within a controlled staging environment, guaranteeing an outcome that is devoid of any bugs or issues.</a:t>
            </a:r>
            <a:endParaRPr sz="800" i="0" u="none" strike="noStrike" cap="none">
              <a:solidFill>
                <a:schemeClr val="accent6"/>
              </a:solidFill>
              <a:latin typeface="Montserrat Medium"/>
              <a:ea typeface="Montserrat Medium"/>
              <a:cs typeface="Montserrat Medium"/>
              <a:sym typeface="Montserrat Medium"/>
            </a:endParaRPr>
          </a:p>
        </p:txBody>
      </p:sp>
      <p:sp>
        <p:nvSpPr>
          <p:cNvPr id="34" name="Google Shape;4187;p46">
            <a:extLst>
              <a:ext uri="{FF2B5EF4-FFF2-40B4-BE49-F238E27FC236}">
                <a16:creationId xmlns:a16="http://schemas.microsoft.com/office/drawing/2014/main" id="{3B6EE9A1-0C83-4300-B2BB-65A572BC4E40}"/>
              </a:ext>
            </a:extLst>
          </p:cNvPr>
          <p:cNvSpPr txBox="1"/>
          <p:nvPr/>
        </p:nvSpPr>
        <p:spPr>
          <a:xfrm>
            <a:off x="7429499" y="3147814"/>
            <a:ext cx="1247100" cy="1397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Deliver a project that is visually appealing, impeccably written, and fully functional for launch. Continue to manage and update the project to ensure optimal results and ongoing enhancements.</a:t>
            </a:r>
            <a:endParaRPr sz="800" i="0" u="none" strike="noStrike" cap="none">
              <a:solidFill>
                <a:schemeClr val="accent6"/>
              </a:solidFill>
              <a:latin typeface="Montserrat Medium"/>
              <a:ea typeface="Montserrat Medium"/>
              <a:cs typeface="Montserrat Medium"/>
              <a:sym typeface="Montserrat Medium"/>
            </a:endParaRPr>
          </a:p>
        </p:txBody>
      </p:sp>
      <p:sp>
        <p:nvSpPr>
          <p:cNvPr id="35" name="Google Shape;4188;p46">
            <a:extLst>
              <a:ext uri="{FF2B5EF4-FFF2-40B4-BE49-F238E27FC236}">
                <a16:creationId xmlns:a16="http://schemas.microsoft.com/office/drawing/2014/main" id="{46CE6810-254D-44CE-9405-DD4133FEA182}"/>
              </a:ext>
            </a:extLst>
          </p:cNvPr>
          <p:cNvSpPr txBox="1"/>
          <p:nvPr/>
        </p:nvSpPr>
        <p:spPr>
          <a:xfrm>
            <a:off x="1947825"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02</a:t>
            </a:r>
            <a:endParaRPr sz="1600" b="1" i="0" u="none" strike="noStrike" cap="none">
              <a:solidFill>
                <a:schemeClr val="dk1"/>
              </a:solidFill>
              <a:latin typeface="Montserrat"/>
              <a:ea typeface="Montserrat"/>
              <a:cs typeface="Montserrat"/>
              <a:sym typeface="Montserrat"/>
            </a:endParaRPr>
          </a:p>
        </p:txBody>
      </p:sp>
      <p:sp>
        <p:nvSpPr>
          <p:cNvPr id="36" name="Google Shape;4189;p46">
            <a:extLst>
              <a:ext uri="{FF2B5EF4-FFF2-40B4-BE49-F238E27FC236}">
                <a16:creationId xmlns:a16="http://schemas.microsoft.com/office/drawing/2014/main" id="{3A08343A-BABD-4DDE-9E8E-340A9F926BC4}"/>
              </a:ext>
            </a:extLst>
          </p:cNvPr>
          <p:cNvSpPr txBox="1"/>
          <p:nvPr/>
        </p:nvSpPr>
        <p:spPr>
          <a:xfrm>
            <a:off x="3314850"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03</a:t>
            </a:r>
            <a:endParaRPr sz="1600" b="1" i="0" u="none" strike="noStrike" cap="none">
              <a:solidFill>
                <a:schemeClr val="dk1"/>
              </a:solidFill>
              <a:latin typeface="Montserrat"/>
              <a:ea typeface="Montserrat"/>
              <a:cs typeface="Montserrat"/>
              <a:sym typeface="Montserrat"/>
            </a:endParaRPr>
          </a:p>
        </p:txBody>
      </p:sp>
      <p:sp>
        <p:nvSpPr>
          <p:cNvPr id="37" name="Google Shape;4190;p46">
            <a:extLst>
              <a:ext uri="{FF2B5EF4-FFF2-40B4-BE49-F238E27FC236}">
                <a16:creationId xmlns:a16="http://schemas.microsoft.com/office/drawing/2014/main" id="{1EB871B3-3A90-4160-B4FF-4866F6B724FB}"/>
              </a:ext>
            </a:extLst>
          </p:cNvPr>
          <p:cNvSpPr txBox="1"/>
          <p:nvPr/>
        </p:nvSpPr>
        <p:spPr>
          <a:xfrm>
            <a:off x="4686300"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04</a:t>
            </a:r>
            <a:endParaRPr sz="1600" b="1" i="0" u="none" strike="noStrike" cap="none">
              <a:solidFill>
                <a:schemeClr val="dk1"/>
              </a:solidFill>
              <a:latin typeface="Montserrat"/>
              <a:ea typeface="Montserrat"/>
              <a:cs typeface="Montserrat"/>
              <a:sym typeface="Montserrat"/>
            </a:endParaRPr>
          </a:p>
        </p:txBody>
      </p:sp>
      <p:sp>
        <p:nvSpPr>
          <p:cNvPr id="38" name="Google Shape;4191;p46">
            <a:extLst>
              <a:ext uri="{FF2B5EF4-FFF2-40B4-BE49-F238E27FC236}">
                <a16:creationId xmlns:a16="http://schemas.microsoft.com/office/drawing/2014/main" id="{0434662C-FC68-45BC-B4BD-7E7E453FAAD0}"/>
              </a:ext>
            </a:extLst>
          </p:cNvPr>
          <p:cNvSpPr txBox="1"/>
          <p:nvPr/>
        </p:nvSpPr>
        <p:spPr>
          <a:xfrm>
            <a:off x="6062550"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05</a:t>
            </a:r>
            <a:endParaRPr sz="1600" b="1" i="0" u="none" strike="noStrike" cap="none">
              <a:solidFill>
                <a:schemeClr val="dk1"/>
              </a:solidFill>
              <a:latin typeface="Montserrat"/>
              <a:ea typeface="Montserrat"/>
              <a:cs typeface="Montserrat"/>
              <a:sym typeface="Montserrat"/>
            </a:endParaRPr>
          </a:p>
        </p:txBody>
      </p:sp>
      <p:sp>
        <p:nvSpPr>
          <p:cNvPr id="39" name="Google Shape;4192;p46">
            <a:extLst>
              <a:ext uri="{FF2B5EF4-FFF2-40B4-BE49-F238E27FC236}">
                <a16:creationId xmlns:a16="http://schemas.microsoft.com/office/drawing/2014/main" id="{86C7AFE2-A997-451C-838F-319AC781DB26}"/>
              </a:ext>
            </a:extLst>
          </p:cNvPr>
          <p:cNvSpPr txBox="1"/>
          <p:nvPr/>
        </p:nvSpPr>
        <p:spPr>
          <a:xfrm>
            <a:off x="7426800"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06</a:t>
            </a:r>
            <a:endParaRPr sz="1600" b="1" i="0" u="none" strike="noStrike" cap="none">
              <a:solidFill>
                <a:schemeClr val="dk1"/>
              </a:solidFill>
              <a:latin typeface="Montserrat"/>
              <a:ea typeface="Montserrat"/>
              <a:cs typeface="Montserrat"/>
              <a:sym typeface="Montserrat"/>
            </a:endParaRPr>
          </a:p>
        </p:txBody>
      </p:sp>
      <p:pic>
        <p:nvPicPr>
          <p:cNvPr id="40" name="Google Shape;4193;p46">
            <a:extLst>
              <a:ext uri="{FF2B5EF4-FFF2-40B4-BE49-F238E27FC236}">
                <a16:creationId xmlns:a16="http://schemas.microsoft.com/office/drawing/2014/main" id="{8080BA9D-3B9E-4F12-8CD2-8EFB8D4CC3BE}"/>
              </a:ext>
            </a:extLst>
          </p:cNvPr>
          <p:cNvPicPr preferRelativeResize="0"/>
          <p:nvPr/>
        </p:nvPicPr>
        <p:blipFill rotWithShape="1">
          <a:blip r:embed="rId2">
            <a:alphaModFix/>
          </a:blip>
          <a:srcRect t="41750" b="40004"/>
          <a:stretch/>
        </p:blipFill>
        <p:spPr>
          <a:xfrm>
            <a:off x="580875" y="1067126"/>
            <a:ext cx="8000701" cy="972900"/>
          </a:xfrm>
          <a:prstGeom prst="rect">
            <a:avLst/>
          </a:prstGeom>
          <a:noFill/>
          <a:ln>
            <a:noFill/>
          </a:ln>
          <a:effectLst>
            <a:outerShdw blurRad="357188" dist="76200" dir="5400000" algn="bl" rotWithShape="0">
              <a:srgbClr val="000000">
                <a:alpha val="16860"/>
              </a:srgbClr>
            </a:outerShdw>
          </a:effectLst>
        </p:spPr>
      </p:pic>
      <p:sp>
        <p:nvSpPr>
          <p:cNvPr id="41" name="Google Shape;4194;p46">
            <a:extLst>
              <a:ext uri="{FF2B5EF4-FFF2-40B4-BE49-F238E27FC236}">
                <a16:creationId xmlns:a16="http://schemas.microsoft.com/office/drawing/2014/main" id="{F41AF5A2-5096-4B67-9BAB-91BD60014BCC}"/>
              </a:ext>
            </a:extLst>
          </p:cNvPr>
          <p:cNvSpPr txBox="1"/>
          <p:nvPr/>
        </p:nvSpPr>
        <p:spPr>
          <a:xfrm>
            <a:off x="571650" y="3147814"/>
            <a:ext cx="1161900" cy="972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800" i="0" u="none" strike="noStrike" cap="none">
                <a:solidFill>
                  <a:schemeClr val="accent6"/>
                </a:solidFill>
                <a:latin typeface="Montserrat Medium"/>
                <a:ea typeface="Montserrat Medium"/>
                <a:cs typeface="Montserrat Medium"/>
                <a:sym typeface="Montserrat Medium"/>
              </a:rPr>
              <a:t>Initial discussions take place between the involved parties, followed by the signing of a Non-Disclosure Agreement.</a:t>
            </a:r>
            <a:endParaRPr sz="800" i="0" u="none" strike="noStrike" cap="none">
              <a:solidFill>
                <a:schemeClr val="accent6"/>
              </a:solidFill>
              <a:latin typeface="Montserrat Medium"/>
              <a:ea typeface="Montserrat Medium"/>
              <a:cs typeface="Montserrat Medium"/>
              <a:sym typeface="Montserrat Medium"/>
            </a:endParaRPr>
          </a:p>
        </p:txBody>
      </p:sp>
      <p:sp>
        <p:nvSpPr>
          <p:cNvPr id="42" name="Google Shape;4195;p46">
            <a:extLst>
              <a:ext uri="{FF2B5EF4-FFF2-40B4-BE49-F238E27FC236}">
                <a16:creationId xmlns:a16="http://schemas.microsoft.com/office/drawing/2014/main" id="{328CC973-FAE7-479B-8AB8-ACDA5F69563F}"/>
              </a:ext>
            </a:extLst>
          </p:cNvPr>
          <p:cNvSpPr txBox="1"/>
          <p:nvPr/>
        </p:nvSpPr>
        <p:spPr>
          <a:xfrm>
            <a:off x="571650" y="2859782"/>
            <a:ext cx="11430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01</a:t>
            </a:r>
            <a:endParaRPr sz="1600" b="1" i="0" u="none" strike="noStrike" cap="none">
              <a:solidFill>
                <a:schemeClr val="dk1"/>
              </a:solidFill>
              <a:latin typeface="Montserrat"/>
              <a:ea typeface="Montserrat"/>
              <a:cs typeface="Montserrat"/>
              <a:sym typeface="Montserrat"/>
            </a:endParaRPr>
          </a:p>
        </p:txBody>
      </p:sp>
      <p:sp>
        <p:nvSpPr>
          <p:cNvPr id="43" name="Google Shape;4196;p46">
            <a:extLst>
              <a:ext uri="{FF2B5EF4-FFF2-40B4-BE49-F238E27FC236}">
                <a16:creationId xmlns:a16="http://schemas.microsoft.com/office/drawing/2014/main" id="{47877B23-B8D2-4318-8028-B89ABF71028C}"/>
              </a:ext>
            </a:extLst>
          </p:cNvPr>
          <p:cNvSpPr/>
          <p:nvPr/>
        </p:nvSpPr>
        <p:spPr>
          <a:xfrm>
            <a:off x="571500"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Preparation</a:t>
            </a:r>
            <a:endParaRPr sz="1000" b="1" i="0" u="none" strike="noStrike" cap="none">
              <a:solidFill>
                <a:srgbClr val="BC2228"/>
              </a:solidFill>
              <a:latin typeface="Montserrat"/>
              <a:ea typeface="Montserrat"/>
              <a:cs typeface="Montserrat"/>
              <a:sym typeface="Montserrat"/>
            </a:endParaRPr>
          </a:p>
        </p:txBody>
      </p:sp>
      <p:sp>
        <p:nvSpPr>
          <p:cNvPr id="44" name="Google Shape;4197;p46">
            <a:extLst>
              <a:ext uri="{FF2B5EF4-FFF2-40B4-BE49-F238E27FC236}">
                <a16:creationId xmlns:a16="http://schemas.microsoft.com/office/drawing/2014/main" id="{885ED90E-9112-4113-AF1D-269A684F92E6}"/>
              </a:ext>
            </a:extLst>
          </p:cNvPr>
          <p:cNvSpPr/>
          <p:nvPr/>
        </p:nvSpPr>
        <p:spPr>
          <a:xfrm>
            <a:off x="1947825"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Gather Information</a:t>
            </a:r>
            <a:endParaRPr sz="1000" b="1" i="0" u="none" strike="noStrike" cap="none">
              <a:solidFill>
                <a:srgbClr val="BC2228"/>
              </a:solidFill>
              <a:latin typeface="Montserrat"/>
              <a:ea typeface="Montserrat"/>
              <a:cs typeface="Montserrat"/>
              <a:sym typeface="Montserrat"/>
            </a:endParaRPr>
          </a:p>
        </p:txBody>
      </p:sp>
      <p:sp>
        <p:nvSpPr>
          <p:cNvPr id="45" name="Google Shape;4198;p46">
            <a:extLst>
              <a:ext uri="{FF2B5EF4-FFF2-40B4-BE49-F238E27FC236}">
                <a16:creationId xmlns:a16="http://schemas.microsoft.com/office/drawing/2014/main" id="{52BF20CD-FF9C-4112-B8D5-7847DE004B88}"/>
              </a:ext>
            </a:extLst>
          </p:cNvPr>
          <p:cNvSpPr/>
          <p:nvPr/>
        </p:nvSpPr>
        <p:spPr>
          <a:xfrm>
            <a:off x="3324150"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Plan</a:t>
            </a:r>
            <a:endParaRPr sz="1000" b="1" i="0" u="none" strike="noStrike" cap="none">
              <a:solidFill>
                <a:srgbClr val="BC2228"/>
              </a:solidFill>
              <a:latin typeface="Montserrat"/>
              <a:ea typeface="Montserrat"/>
              <a:cs typeface="Montserrat"/>
              <a:sym typeface="Montserrat"/>
            </a:endParaRPr>
          </a:p>
        </p:txBody>
      </p:sp>
      <p:sp>
        <p:nvSpPr>
          <p:cNvPr id="46" name="Google Shape;4199;p46">
            <a:extLst>
              <a:ext uri="{FF2B5EF4-FFF2-40B4-BE49-F238E27FC236}">
                <a16:creationId xmlns:a16="http://schemas.microsoft.com/office/drawing/2014/main" id="{0D38643F-BCBC-44FC-9217-D1DF15524328}"/>
              </a:ext>
            </a:extLst>
          </p:cNvPr>
          <p:cNvSpPr/>
          <p:nvPr/>
        </p:nvSpPr>
        <p:spPr>
          <a:xfrm>
            <a:off x="4686300"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Implement &amp; Develop</a:t>
            </a:r>
            <a:endParaRPr sz="1000" b="1" i="0" u="none" strike="noStrike" cap="none">
              <a:solidFill>
                <a:srgbClr val="BC2228"/>
              </a:solidFill>
              <a:latin typeface="Montserrat"/>
              <a:ea typeface="Montserrat"/>
              <a:cs typeface="Montserrat"/>
              <a:sym typeface="Montserrat"/>
            </a:endParaRPr>
          </a:p>
        </p:txBody>
      </p:sp>
      <p:sp>
        <p:nvSpPr>
          <p:cNvPr id="72" name="Google Shape;4200;p46">
            <a:extLst>
              <a:ext uri="{FF2B5EF4-FFF2-40B4-BE49-F238E27FC236}">
                <a16:creationId xmlns:a16="http://schemas.microsoft.com/office/drawing/2014/main" id="{151B8D39-420D-42D6-9526-28493E2F4EC9}"/>
              </a:ext>
            </a:extLst>
          </p:cNvPr>
          <p:cNvSpPr/>
          <p:nvPr/>
        </p:nvSpPr>
        <p:spPr>
          <a:xfrm>
            <a:off x="6062625"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QA &amp; </a:t>
            </a:r>
            <a:r>
              <a:rPr lang="en" sz="1000" b="1">
                <a:solidFill>
                  <a:srgbClr val="BC2228"/>
                </a:solidFill>
                <a:latin typeface="Montserrat"/>
                <a:ea typeface="Montserrat"/>
                <a:cs typeface="Montserrat"/>
                <a:sym typeface="Montserrat"/>
              </a:rPr>
              <a:t>Validation</a:t>
            </a:r>
            <a:endParaRPr sz="1000" b="1" i="0" u="none" strike="noStrike" cap="none">
              <a:solidFill>
                <a:srgbClr val="BC2228"/>
              </a:solidFill>
              <a:latin typeface="Montserrat"/>
              <a:ea typeface="Montserrat"/>
              <a:cs typeface="Montserrat"/>
              <a:sym typeface="Montserrat"/>
            </a:endParaRPr>
          </a:p>
        </p:txBody>
      </p:sp>
      <p:sp>
        <p:nvSpPr>
          <p:cNvPr id="73" name="Google Shape;4201;p46">
            <a:extLst>
              <a:ext uri="{FF2B5EF4-FFF2-40B4-BE49-F238E27FC236}">
                <a16:creationId xmlns:a16="http://schemas.microsoft.com/office/drawing/2014/main" id="{7E245DC9-BD60-40B0-BC96-542E6D0C71D2}"/>
              </a:ext>
            </a:extLst>
          </p:cNvPr>
          <p:cNvSpPr/>
          <p:nvPr/>
        </p:nvSpPr>
        <p:spPr>
          <a:xfrm>
            <a:off x="7438950" y="2291874"/>
            <a:ext cx="1143000" cy="495900"/>
          </a:xfrm>
          <a:prstGeom prst="roundRect">
            <a:avLst>
              <a:gd name="adj" fmla="val 13349"/>
            </a:avLst>
          </a:prstGeom>
          <a:solidFill>
            <a:srgbClr val="FFFFFF"/>
          </a:solidFill>
          <a:ln w="9525" cap="flat" cmpd="sng">
            <a:solidFill>
              <a:srgbClr val="BC2228"/>
            </a:solidFill>
            <a:prstDash val="dot"/>
            <a:round/>
            <a:headEnd type="none" w="sm" len="sm"/>
            <a:tailEnd type="none" w="sm" len="sm"/>
          </a:ln>
          <a:effectLst>
            <a:outerShdw blurRad="271463" dist="104775" dir="5400000" algn="bl" rotWithShape="0">
              <a:srgbClr val="000000">
                <a:alpha val="275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BC2228"/>
                </a:solidFill>
                <a:latin typeface="Montserrat"/>
                <a:ea typeface="Montserrat"/>
                <a:cs typeface="Montserrat"/>
                <a:sym typeface="Montserrat"/>
              </a:rPr>
              <a:t>Launch &amp; Maintain</a:t>
            </a:r>
            <a:endParaRPr sz="1000" b="1" i="0" u="none" strike="noStrike" cap="none">
              <a:solidFill>
                <a:srgbClr val="BC2228"/>
              </a:solidFill>
              <a:latin typeface="Montserrat"/>
              <a:ea typeface="Montserrat"/>
              <a:cs typeface="Montserrat"/>
              <a:sym typeface="Montserrat"/>
            </a:endParaRPr>
          </a:p>
        </p:txBody>
      </p:sp>
      <p:cxnSp>
        <p:nvCxnSpPr>
          <p:cNvPr id="74" name="Google Shape;4202;p46">
            <a:extLst>
              <a:ext uri="{FF2B5EF4-FFF2-40B4-BE49-F238E27FC236}">
                <a16:creationId xmlns:a16="http://schemas.microsoft.com/office/drawing/2014/main" id="{77F9F767-4A3F-4986-8B20-D09D7F8AAB51}"/>
              </a:ext>
            </a:extLst>
          </p:cNvPr>
          <p:cNvCxnSpPr>
            <a:stCxn id="43" idx="3"/>
            <a:endCxn id="44" idx="1"/>
          </p:cNvCxnSpPr>
          <p:nvPr/>
        </p:nvCxnSpPr>
        <p:spPr>
          <a:xfrm>
            <a:off x="1714500" y="2539824"/>
            <a:ext cx="233400" cy="0"/>
          </a:xfrm>
          <a:prstGeom prst="straightConnector1">
            <a:avLst/>
          </a:prstGeom>
          <a:noFill/>
          <a:ln w="9525" cap="flat" cmpd="sng">
            <a:solidFill>
              <a:srgbClr val="BC2228"/>
            </a:solidFill>
            <a:prstDash val="solid"/>
            <a:round/>
            <a:headEnd type="none" w="sm" len="sm"/>
            <a:tailEnd type="triangle" w="med" len="med"/>
          </a:ln>
        </p:spPr>
      </p:cxnSp>
      <p:cxnSp>
        <p:nvCxnSpPr>
          <p:cNvPr id="75" name="Google Shape;4203;p46">
            <a:extLst>
              <a:ext uri="{FF2B5EF4-FFF2-40B4-BE49-F238E27FC236}">
                <a16:creationId xmlns:a16="http://schemas.microsoft.com/office/drawing/2014/main" id="{F89C26AF-17BA-4175-89A5-694F55552F17}"/>
              </a:ext>
            </a:extLst>
          </p:cNvPr>
          <p:cNvCxnSpPr>
            <a:stCxn id="44" idx="3"/>
            <a:endCxn id="45" idx="1"/>
          </p:cNvCxnSpPr>
          <p:nvPr/>
        </p:nvCxnSpPr>
        <p:spPr>
          <a:xfrm>
            <a:off x="3090825" y="2539824"/>
            <a:ext cx="233400" cy="0"/>
          </a:xfrm>
          <a:prstGeom prst="straightConnector1">
            <a:avLst/>
          </a:prstGeom>
          <a:noFill/>
          <a:ln w="9525" cap="flat" cmpd="sng">
            <a:solidFill>
              <a:srgbClr val="BC2228"/>
            </a:solidFill>
            <a:prstDash val="solid"/>
            <a:round/>
            <a:headEnd type="none" w="sm" len="sm"/>
            <a:tailEnd type="triangle" w="med" len="med"/>
          </a:ln>
        </p:spPr>
      </p:cxnSp>
      <p:cxnSp>
        <p:nvCxnSpPr>
          <p:cNvPr id="76" name="Google Shape;4204;p46">
            <a:extLst>
              <a:ext uri="{FF2B5EF4-FFF2-40B4-BE49-F238E27FC236}">
                <a16:creationId xmlns:a16="http://schemas.microsoft.com/office/drawing/2014/main" id="{A7CD6D94-ED1A-4BD1-9743-8118E6376D93}"/>
              </a:ext>
            </a:extLst>
          </p:cNvPr>
          <p:cNvCxnSpPr>
            <a:stCxn id="45" idx="3"/>
            <a:endCxn id="46" idx="1"/>
          </p:cNvCxnSpPr>
          <p:nvPr/>
        </p:nvCxnSpPr>
        <p:spPr>
          <a:xfrm>
            <a:off x="4467150" y="2539824"/>
            <a:ext cx="219300" cy="0"/>
          </a:xfrm>
          <a:prstGeom prst="straightConnector1">
            <a:avLst/>
          </a:prstGeom>
          <a:noFill/>
          <a:ln w="9525" cap="flat" cmpd="sng">
            <a:solidFill>
              <a:srgbClr val="BC2228"/>
            </a:solidFill>
            <a:prstDash val="solid"/>
            <a:round/>
            <a:headEnd type="none" w="sm" len="sm"/>
            <a:tailEnd type="triangle" w="med" len="med"/>
          </a:ln>
        </p:spPr>
      </p:cxnSp>
      <p:cxnSp>
        <p:nvCxnSpPr>
          <p:cNvPr id="77" name="Google Shape;4205;p46">
            <a:extLst>
              <a:ext uri="{FF2B5EF4-FFF2-40B4-BE49-F238E27FC236}">
                <a16:creationId xmlns:a16="http://schemas.microsoft.com/office/drawing/2014/main" id="{C8E59320-9252-4104-8CCC-85E257EC3FAC}"/>
              </a:ext>
            </a:extLst>
          </p:cNvPr>
          <p:cNvCxnSpPr>
            <a:stCxn id="46" idx="3"/>
            <a:endCxn id="72" idx="1"/>
          </p:cNvCxnSpPr>
          <p:nvPr/>
        </p:nvCxnSpPr>
        <p:spPr>
          <a:xfrm>
            <a:off x="5829300" y="2539824"/>
            <a:ext cx="233400" cy="0"/>
          </a:xfrm>
          <a:prstGeom prst="straightConnector1">
            <a:avLst/>
          </a:prstGeom>
          <a:noFill/>
          <a:ln w="9525" cap="flat" cmpd="sng">
            <a:solidFill>
              <a:srgbClr val="BC2228"/>
            </a:solidFill>
            <a:prstDash val="solid"/>
            <a:round/>
            <a:headEnd type="none" w="sm" len="sm"/>
            <a:tailEnd type="triangle" w="med" len="med"/>
          </a:ln>
        </p:spPr>
      </p:cxnSp>
      <p:cxnSp>
        <p:nvCxnSpPr>
          <p:cNvPr id="78" name="Google Shape;4206;p46">
            <a:extLst>
              <a:ext uri="{FF2B5EF4-FFF2-40B4-BE49-F238E27FC236}">
                <a16:creationId xmlns:a16="http://schemas.microsoft.com/office/drawing/2014/main" id="{453A71EC-D92A-42E6-BD9C-A9C0C248AA27}"/>
              </a:ext>
            </a:extLst>
          </p:cNvPr>
          <p:cNvCxnSpPr>
            <a:stCxn id="72" idx="3"/>
            <a:endCxn id="73" idx="1"/>
          </p:cNvCxnSpPr>
          <p:nvPr/>
        </p:nvCxnSpPr>
        <p:spPr>
          <a:xfrm>
            <a:off x="7205625" y="2539824"/>
            <a:ext cx="233400" cy="0"/>
          </a:xfrm>
          <a:prstGeom prst="straightConnector1">
            <a:avLst/>
          </a:prstGeom>
          <a:noFill/>
          <a:ln w="9525" cap="flat" cmpd="sng">
            <a:solidFill>
              <a:srgbClr val="BC2228"/>
            </a:solidFill>
            <a:prstDash val="solid"/>
            <a:round/>
            <a:headEnd type="none" w="sm" len="sm"/>
            <a:tailEnd type="triangle" w="med" len="med"/>
          </a:ln>
        </p:spPr>
      </p:cxnSp>
    </p:spTree>
    <p:extLst>
      <p:ext uri="{BB962C8B-B14F-4D97-AF65-F5344CB8AC3E}">
        <p14:creationId xmlns:p14="http://schemas.microsoft.com/office/powerpoint/2010/main" val="340443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B26AD62-6D25-4AE1-8471-AFC115706E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87" t="192"/>
          <a:stretch/>
        </p:blipFill>
        <p:spPr bwMode="auto">
          <a:xfrm>
            <a:off x="6743700" y="0"/>
            <a:ext cx="24003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A0F4CDC4-A290-788C-8E09-6F84EFC06757}"/>
              </a:ext>
            </a:extLst>
          </p:cNvPr>
          <p:cNvPicPr>
            <a:picLocks noGrp="1" noChangeAspect="1"/>
          </p:cNvPicPr>
          <p:nvPr>
            <p:ph type="pic" sz="quarter" idx="4294967295"/>
          </p:nvPr>
        </p:nvPicPr>
        <p:blipFill>
          <a:blip r:embed="rId4"/>
          <a:srcRect l="1871" r="1871"/>
          <a:stretch/>
        </p:blipFill>
        <p:spPr>
          <a:xfrm>
            <a:off x="6391275" y="1201738"/>
            <a:ext cx="2752725" cy="2733675"/>
          </a:xfrm>
        </p:spPr>
      </p:pic>
      <p:sp>
        <p:nvSpPr>
          <p:cNvPr id="3" name="Title 15">
            <a:extLst>
              <a:ext uri="{FF2B5EF4-FFF2-40B4-BE49-F238E27FC236}">
                <a16:creationId xmlns:a16="http://schemas.microsoft.com/office/drawing/2014/main" id="{E16A9E2E-73A9-38B1-5B56-FDDA00D3668A}"/>
              </a:ext>
            </a:extLst>
          </p:cNvPr>
          <p:cNvSpPr txBox="1">
            <a:spLocks/>
          </p:cNvSpPr>
          <p:nvPr/>
        </p:nvSpPr>
        <p:spPr>
          <a:xfrm>
            <a:off x="832521" y="1989602"/>
            <a:ext cx="3353718" cy="775597"/>
          </a:xfrm>
          <a:prstGeom prst="rect">
            <a:avLst/>
          </a:prstGeom>
        </p:spPr>
        <p:txBody>
          <a:bodyPr vert="horz" wrap="square" lIns="0" tIns="0" rIns="0" bIns="0" rtlCol="0" anchor="t">
            <a:sp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a:latin typeface="Montserrat ExtraBold"/>
              </a:rPr>
              <a:t>Clients </a:t>
            </a:r>
          </a:p>
          <a:p>
            <a:r>
              <a:rPr lang="en-US" sz="2800">
                <a:latin typeface="Montserrat ExtraBold"/>
              </a:rPr>
              <a:t>Network</a:t>
            </a:r>
          </a:p>
        </p:txBody>
      </p:sp>
      <p:sp>
        <p:nvSpPr>
          <p:cNvPr id="4" name="Subtitle 2">
            <a:extLst>
              <a:ext uri="{FF2B5EF4-FFF2-40B4-BE49-F238E27FC236}">
                <a16:creationId xmlns:a16="http://schemas.microsoft.com/office/drawing/2014/main" id="{6DE76D13-C81F-000F-2D2C-89EA9AED6D7B}"/>
              </a:ext>
            </a:extLst>
          </p:cNvPr>
          <p:cNvSpPr txBox="1">
            <a:spLocks/>
          </p:cNvSpPr>
          <p:nvPr/>
        </p:nvSpPr>
        <p:spPr>
          <a:xfrm>
            <a:off x="850179" y="2903867"/>
            <a:ext cx="3271766" cy="379591"/>
          </a:xfrm>
          <a:prstGeom prst="rect">
            <a:avLst/>
          </a:prstGeom>
        </p:spPr>
        <p:txBody>
          <a:bodyPr vert="horz" wrap="square" lIns="0" tIns="0" rIns="0" bIns="0" rtlCol="0" anchor="t">
            <a:sp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 sz="1000">
                <a:solidFill>
                  <a:srgbClr val="525252"/>
                </a:solidFill>
                <a:latin typeface="Montserrat Medium" pitchFamily="2" charset="0"/>
              </a:rPr>
              <a:t>Clients Network</a:t>
            </a:r>
          </a:p>
          <a:p>
            <a:pPr marL="0" indent="0">
              <a:buNone/>
            </a:pPr>
            <a:r>
              <a:rPr lang="en-US" sz="1000">
                <a:solidFill>
                  <a:srgbClr val="525252"/>
                </a:solidFill>
                <a:latin typeface="Montserrat Medium" pitchFamily="2" charset="0"/>
              </a:rPr>
              <a:t>Testimonials</a:t>
            </a:r>
          </a:p>
        </p:txBody>
      </p:sp>
      <p:pic>
        <p:nvPicPr>
          <p:cNvPr id="10" name="Google Shape;4214;p47">
            <a:extLst>
              <a:ext uri="{FF2B5EF4-FFF2-40B4-BE49-F238E27FC236}">
                <a16:creationId xmlns:a16="http://schemas.microsoft.com/office/drawing/2014/main" id="{8F400A65-538E-4F56-B043-04C294E758D6}"/>
              </a:ext>
            </a:extLst>
          </p:cNvPr>
          <p:cNvPicPr preferRelativeResize="0"/>
          <p:nvPr/>
        </p:nvPicPr>
        <p:blipFill rotWithShape="1">
          <a:blip r:embed="rId5">
            <a:alphaModFix/>
          </a:blip>
          <a:srcRect l="16497" t="12389" r="21340" b="12382"/>
          <a:stretch/>
        </p:blipFill>
        <p:spPr>
          <a:xfrm>
            <a:off x="4474370" y="1052850"/>
            <a:ext cx="4457702" cy="3598201"/>
          </a:xfrm>
          <a:prstGeom prst="rect">
            <a:avLst/>
          </a:prstGeom>
          <a:noFill/>
          <a:ln>
            <a:noFill/>
          </a:ln>
        </p:spPr>
      </p:pic>
    </p:spTree>
    <p:extLst>
      <p:ext uri="{BB962C8B-B14F-4D97-AF65-F5344CB8AC3E}">
        <p14:creationId xmlns:p14="http://schemas.microsoft.com/office/powerpoint/2010/main" val="1730735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hevron 22">
            <a:extLst>
              <a:ext uri="{FF2B5EF4-FFF2-40B4-BE49-F238E27FC236}">
                <a16:creationId xmlns:a16="http://schemas.microsoft.com/office/drawing/2014/main" id="{FA748CCF-8719-E2DF-580F-E9EB751F4DD6}"/>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D51D21DF-9A80-4A78-A093-7D2DB8A5B335}"/>
              </a:ext>
            </a:extLst>
          </p:cNvPr>
          <p:cNvSpPr txBox="1"/>
          <p:nvPr/>
        </p:nvSpPr>
        <p:spPr>
          <a:xfrm>
            <a:off x="248889" y="45130"/>
            <a:ext cx="2937224"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04 – Clients Network</a:t>
            </a:r>
            <a:endParaRPr lang="en-US">
              <a:solidFill>
                <a:schemeClr val="bg2"/>
              </a:solidFill>
            </a:endParaRPr>
          </a:p>
        </p:txBody>
      </p:sp>
      <p:sp>
        <p:nvSpPr>
          <p:cNvPr id="47" name="Google Shape;4222;p48">
            <a:extLst>
              <a:ext uri="{FF2B5EF4-FFF2-40B4-BE49-F238E27FC236}">
                <a16:creationId xmlns:a16="http://schemas.microsoft.com/office/drawing/2014/main" id="{520F38DF-C4C3-4A17-AF38-31F9143A9E07}"/>
              </a:ext>
            </a:extLst>
          </p:cNvPr>
          <p:cNvSpPr txBox="1"/>
          <p:nvPr/>
        </p:nvSpPr>
        <p:spPr>
          <a:xfrm>
            <a:off x="571500" y="640080"/>
            <a:ext cx="3886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Customer Testimonials</a:t>
            </a:r>
            <a:endParaRPr sz="1800" b="1">
              <a:solidFill>
                <a:schemeClr val="dk1"/>
              </a:solidFill>
              <a:latin typeface="Montserrat"/>
              <a:ea typeface="Montserrat"/>
              <a:cs typeface="Montserrat"/>
              <a:sym typeface="Montserrat"/>
            </a:endParaRPr>
          </a:p>
        </p:txBody>
      </p:sp>
      <p:sp>
        <p:nvSpPr>
          <p:cNvPr id="48" name="Google Shape;4223;p48">
            <a:extLst>
              <a:ext uri="{FF2B5EF4-FFF2-40B4-BE49-F238E27FC236}">
                <a16:creationId xmlns:a16="http://schemas.microsoft.com/office/drawing/2014/main" id="{1877BB56-ED1C-47CC-B6A1-A64595574C22}"/>
              </a:ext>
            </a:extLst>
          </p:cNvPr>
          <p:cNvSpPr/>
          <p:nvPr/>
        </p:nvSpPr>
        <p:spPr>
          <a:xfrm>
            <a:off x="571482" y="1065169"/>
            <a:ext cx="1173675" cy="47667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224;p48">
            <a:extLst>
              <a:ext uri="{FF2B5EF4-FFF2-40B4-BE49-F238E27FC236}">
                <a16:creationId xmlns:a16="http://schemas.microsoft.com/office/drawing/2014/main" id="{E652044B-A241-4E83-B01C-7F5686E9FF39}"/>
              </a:ext>
            </a:extLst>
          </p:cNvPr>
          <p:cNvGrpSpPr/>
          <p:nvPr/>
        </p:nvGrpSpPr>
        <p:grpSpPr>
          <a:xfrm>
            <a:off x="5691996" y="1065169"/>
            <a:ext cx="1173675" cy="476670"/>
            <a:chOff x="3322842" y="1042600"/>
            <a:chExt cx="845100" cy="343200"/>
          </a:xfrm>
        </p:grpSpPr>
        <p:sp>
          <p:nvSpPr>
            <p:cNvPr id="50" name="Google Shape;4225;p48">
              <a:extLst>
                <a:ext uri="{FF2B5EF4-FFF2-40B4-BE49-F238E27FC236}">
                  <a16:creationId xmlns:a16="http://schemas.microsoft.com/office/drawing/2014/main" id="{E0FA245D-385C-4303-ACFD-AEF1711BBD99}"/>
                </a:ext>
              </a:extLst>
            </p:cNvPr>
            <p:cNvSpPr/>
            <p:nvPr/>
          </p:nvSpPr>
          <p:spPr>
            <a:xfrm>
              <a:off x="3322842" y="1042600"/>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4226;p48">
              <a:extLst>
                <a:ext uri="{FF2B5EF4-FFF2-40B4-BE49-F238E27FC236}">
                  <a16:creationId xmlns:a16="http://schemas.microsoft.com/office/drawing/2014/main" id="{5BDD7346-99E4-44AC-A006-03EDB81B0E19}"/>
                </a:ext>
              </a:extLst>
            </p:cNvPr>
            <p:cNvPicPr preferRelativeResize="0"/>
            <p:nvPr/>
          </p:nvPicPr>
          <p:blipFill rotWithShape="1">
            <a:blip r:embed="rId2">
              <a:alphaModFix/>
            </a:blip>
            <a:srcRect/>
            <a:stretch/>
          </p:blipFill>
          <p:spPr>
            <a:xfrm>
              <a:off x="3404068" y="1116568"/>
              <a:ext cx="673866" cy="199590"/>
            </a:xfrm>
            <a:prstGeom prst="rect">
              <a:avLst/>
            </a:prstGeom>
            <a:noFill/>
            <a:ln>
              <a:noFill/>
            </a:ln>
          </p:spPr>
        </p:pic>
      </p:grpSp>
      <p:grpSp>
        <p:nvGrpSpPr>
          <p:cNvPr id="52" name="Google Shape;4227;p48">
            <a:extLst>
              <a:ext uri="{FF2B5EF4-FFF2-40B4-BE49-F238E27FC236}">
                <a16:creationId xmlns:a16="http://schemas.microsoft.com/office/drawing/2014/main" id="{E91AF269-6C7B-46D5-8541-0BFAD2C07AE6}"/>
              </a:ext>
            </a:extLst>
          </p:cNvPr>
          <p:cNvGrpSpPr/>
          <p:nvPr/>
        </p:nvGrpSpPr>
        <p:grpSpPr>
          <a:xfrm>
            <a:off x="7398833" y="1065169"/>
            <a:ext cx="1173675" cy="476670"/>
            <a:chOff x="4239956" y="1042600"/>
            <a:chExt cx="845100" cy="343200"/>
          </a:xfrm>
        </p:grpSpPr>
        <p:sp>
          <p:nvSpPr>
            <p:cNvPr id="53" name="Google Shape;4228;p48">
              <a:extLst>
                <a:ext uri="{FF2B5EF4-FFF2-40B4-BE49-F238E27FC236}">
                  <a16:creationId xmlns:a16="http://schemas.microsoft.com/office/drawing/2014/main" id="{B52E5FAA-0E98-47B7-9518-C6FF611F603D}"/>
                </a:ext>
              </a:extLst>
            </p:cNvPr>
            <p:cNvSpPr/>
            <p:nvPr/>
          </p:nvSpPr>
          <p:spPr>
            <a:xfrm>
              <a:off x="4239956" y="1042600"/>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4229;p48">
              <a:extLst>
                <a:ext uri="{FF2B5EF4-FFF2-40B4-BE49-F238E27FC236}">
                  <a16:creationId xmlns:a16="http://schemas.microsoft.com/office/drawing/2014/main" id="{E7D6B003-7BC3-406C-BABD-036D76639163}"/>
                </a:ext>
              </a:extLst>
            </p:cNvPr>
            <p:cNvPicPr preferRelativeResize="0"/>
            <p:nvPr/>
          </p:nvPicPr>
          <p:blipFill>
            <a:blip r:embed="rId3">
              <a:alphaModFix/>
            </a:blip>
            <a:stretch>
              <a:fillRect/>
            </a:stretch>
          </p:blipFill>
          <p:spPr>
            <a:xfrm>
              <a:off x="4445321" y="1103455"/>
              <a:ext cx="434283" cy="225820"/>
            </a:xfrm>
            <a:prstGeom prst="rect">
              <a:avLst/>
            </a:prstGeom>
            <a:noFill/>
            <a:ln>
              <a:noFill/>
            </a:ln>
          </p:spPr>
        </p:pic>
      </p:grpSp>
      <p:grpSp>
        <p:nvGrpSpPr>
          <p:cNvPr id="55" name="Google Shape;4230;p48">
            <a:extLst>
              <a:ext uri="{FF2B5EF4-FFF2-40B4-BE49-F238E27FC236}">
                <a16:creationId xmlns:a16="http://schemas.microsoft.com/office/drawing/2014/main" id="{CA80D87B-4DC3-4D8B-9B7C-7DCF137C3D42}"/>
              </a:ext>
            </a:extLst>
          </p:cNvPr>
          <p:cNvGrpSpPr/>
          <p:nvPr/>
        </p:nvGrpSpPr>
        <p:grpSpPr>
          <a:xfrm>
            <a:off x="571411" y="1768548"/>
            <a:ext cx="1173675" cy="476670"/>
            <a:chOff x="1906832" y="51565"/>
            <a:chExt cx="845100" cy="343200"/>
          </a:xfrm>
        </p:grpSpPr>
        <p:sp>
          <p:nvSpPr>
            <p:cNvPr id="56" name="Google Shape;4231;p48">
              <a:extLst>
                <a:ext uri="{FF2B5EF4-FFF2-40B4-BE49-F238E27FC236}">
                  <a16:creationId xmlns:a16="http://schemas.microsoft.com/office/drawing/2014/main" id="{4C0F663C-098D-42E7-87A1-5513D83D96A6}"/>
                </a:ext>
              </a:extLst>
            </p:cNvPr>
            <p:cNvSpPr/>
            <p:nvPr/>
          </p:nvSpPr>
          <p:spPr>
            <a:xfrm>
              <a:off x="1906832" y="51565"/>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4232;p48">
              <a:extLst>
                <a:ext uri="{FF2B5EF4-FFF2-40B4-BE49-F238E27FC236}">
                  <a16:creationId xmlns:a16="http://schemas.microsoft.com/office/drawing/2014/main" id="{B00117C7-ABB0-4BAB-BF36-2201F5A726DC}"/>
                </a:ext>
              </a:extLst>
            </p:cNvPr>
            <p:cNvPicPr preferRelativeResize="0"/>
            <p:nvPr/>
          </p:nvPicPr>
          <p:blipFill>
            <a:blip r:embed="rId4">
              <a:alphaModFix/>
            </a:blip>
            <a:stretch>
              <a:fillRect/>
            </a:stretch>
          </p:blipFill>
          <p:spPr>
            <a:xfrm>
              <a:off x="1997779" y="130169"/>
              <a:ext cx="607840" cy="192137"/>
            </a:xfrm>
            <a:prstGeom prst="rect">
              <a:avLst/>
            </a:prstGeom>
            <a:noFill/>
            <a:ln>
              <a:noFill/>
            </a:ln>
          </p:spPr>
        </p:pic>
      </p:grpSp>
      <p:grpSp>
        <p:nvGrpSpPr>
          <p:cNvPr id="58" name="Google Shape;4233;p48">
            <a:extLst>
              <a:ext uri="{FF2B5EF4-FFF2-40B4-BE49-F238E27FC236}">
                <a16:creationId xmlns:a16="http://schemas.microsoft.com/office/drawing/2014/main" id="{B6B9D15B-E489-4BB5-983D-38F95810D314}"/>
              </a:ext>
            </a:extLst>
          </p:cNvPr>
          <p:cNvGrpSpPr/>
          <p:nvPr/>
        </p:nvGrpSpPr>
        <p:grpSpPr>
          <a:xfrm>
            <a:off x="2278267" y="1768548"/>
            <a:ext cx="1173675" cy="476670"/>
            <a:chOff x="2823946" y="51565"/>
            <a:chExt cx="845100" cy="343200"/>
          </a:xfrm>
        </p:grpSpPr>
        <p:sp>
          <p:nvSpPr>
            <p:cNvPr id="59" name="Google Shape;4234;p48">
              <a:extLst>
                <a:ext uri="{FF2B5EF4-FFF2-40B4-BE49-F238E27FC236}">
                  <a16:creationId xmlns:a16="http://schemas.microsoft.com/office/drawing/2014/main" id="{8FB6DFF4-6E36-4698-9939-BD1E07F7B870}"/>
                </a:ext>
              </a:extLst>
            </p:cNvPr>
            <p:cNvSpPr/>
            <p:nvPr/>
          </p:nvSpPr>
          <p:spPr>
            <a:xfrm>
              <a:off x="2823946" y="51565"/>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4235;p48">
              <a:extLst>
                <a:ext uri="{FF2B5EF4-FFF2-40B4-BE49-F238E27FC236}">
                  <a16:creationId xmlns:a16="http://schemas.microsoft.com/office/drawing/2014/main" id="{53F6FE1A-32CD-490E-BE07-8E457D6CC91F}"/>
                </a:ext>
              </a:extLst>
            </p:cNvPr>
            <p:cNvPicPr preferRelativeResize="0"/>
            <p:nvPr/>
          </p:nvPicPr>
          <p:blipFill>
            <a:blip r:embed="rId5">
              <a:alphaModFix/>
            </a:blip>
            <a:stretch>
              <a:fillRect/>
            </a:stretch>
          </p:blipFill>
          <p:spPr>
            <a:xfrm>
              <a:off x="2919771" y="152606"/>
              <a:ext cx="641710" cy="164259"/>
            </a:xfrm>
            <a:prstGeom prst="rect">
              <a:avLst/>
            </a:prstGeom>
            <a:noFill/>
            <a:ln>
              <a:noFill/>
            </a:ln>
          </p:spPr>
        </p:pic>
      </p:grpSp>
      <p:grpSp>
        <p:nvGrpSpPr>
          <p:cNvPr id="61" name="Google Shape;4236;p48">
            <a:extLst>
              <a:ext uri="{FF2B5EF4-FFF2-40B4-BE49-F238E27FC236}">
                <a16:creationId xmlns:a16="http://schemas.microsoft.com/office/drawing/2014/main" id="{EC742901-9CCC-4820-B587-EE8B10619050}"/>
              </a:ext>
            </a:extLst>
          </p:cNvPr>
          <p:cNvGrpSpPr/>
          <p:nvPr/>
        </p:nvGrpSpPr>
        <p:grpSpPr>
          <a:xfrm>
            <a:off x="3985124" y="1768548"/>
            <a:ext cx="1173675" cy="476670"/>
            <a:chOff x="3741060" y="51565"/>
            <a:chExt cx="845100" cy="343200"/>
          </a:xfrm>
        </p:grpSpPr>
        <p:sp>
          <p:nvSpPr>
            <p:cNvPr id="62" name="Google Shape;4237;p48">
              <a:extLst>
                <a:ext uri="{FF2B5EF4-FFF2-40B4-BE49-F238E27FC236}">
                  <a16:creationId xmlns:a16="http://schemas.microsoft.com/office/drawing/2014/main" id="{C871C53B-343F-48E8-B603-9B97B6E19BC4}"/>
                </a:ext>
              </a:extLst>
            </p:cNvPr>
            <p:cNvSpPr/>
            <p:nvPr/>
          </p:nvSpPr>
          <p:spPr>
            <a:xfrm>
              <a:off x="3741060" y="51565"/>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4238;p48">
              <a:extLst>
                <a:ext uri="{FF2B5EF4-FFF2-40B4-BE49-F238E27FC236}">
                  <a16:creationId xmlns:a16="http://schemas.microsoft.com/office/drawing/2014/main" id="{64B7AFC5-D9E1-455A-A834-35B2060C6497}"/>
                </a:ext>
              </a:extLst>
            </p:cNvPr>
            <p:cNvPicPr preferRelativeResize="0"/>
            <p:nvPr/>
          </p:nvPicPr>
          <p:blipFill>
            <a:blip r:embed="rId6">
              <a:alphaModFix/>
            </a:blip>
            <a:stretch>
              <a:fillRect/>
            </a:stretch>
          </p:blipFill>
          <p:spPr>
            <a:xfrm>
              <a:off x="3946454" y="164150"/>
              <a:ext cx="434268" cy="117876"/>
            </a:xfrm>
            <a:prstGeom prst="rect">
              <a:avLst/>
            </a:prstGeom>
            <a:noFill/>
            <a:ln>
              <a:noFill/>
            </a:ln>
          </p:spPr>
        </p:pic>
      </p:grpSp>
      <p:grpSp>
        <p:nvGrpSpPr>
          <p:cNvPr id="64" name="Google Shape;4239;p48">
            <a:extLst>
              <a:ext uri="{FF2B5EF4-FFF2-40B4-BE49-F238E27FC236}">
                <a16:creationId xmlns:a16="http://schemas.microsoft.com/office/drawing/2014/main" id="{445CEE0F-81B1-4524-8F8A-51E2BF29E2BC}"/>
              </a:ext>
            </a:extLst>
          </p:cNvPr>
          <p:cNvGrpSpPr/>
          <p:nvPr/>
        </p:nvGrpSpPr>
        <p:grpSpPr>
          <a:xfrm>
            <a:off x="5691980" y="1768548"/>
            <a:ext cx="1173675" cy="476670"/>
            <a:chOff x="4658174" y="51565"/>
            <a:chExt cx="845100" cy="343200"/>
          </a:xfrm>
        </p:grpSpPr>
        <p:sp>
          <p:nvSpPr>
            <p:cNvPr id="65" name="Google Shape;4240;p48">
              <a:extLst>
                <a:ext uri="{FF2B5EF4-FFF2-40B4-BE49-F238E27FC236}">
                  <a16:creationId xmlns:a16="http://schemas.microsoft.com/office/drawing/2014/main" id="{BA3DD0AB-5079-4B3E-9D8A-7D9180342ABE}"/>
                </a:ext>
              </a:extLst>
            </p:cNvPr>
            <p:cNvSpPr/>
            <p:nvPr/>
          </p:nvSpPr>
          <p:spPr>
            <a:xfrm>
              <a:off x="4658174" y="51565"/>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4241;p48">
              <a:extLst>
                <a:ext uri="{FF2B5EF4-FFF2-40B4-BE49-F238E27FC236}">
                  <a16:creationId xmlns:a16="http://schemas.microsoft.com/office/drawing/2014/main" id="{9D1D918F-143E-4ED3-9AA6-B8A93736C96F}"/>
                </a:ext>
              </a:extLst>
            </p:cNvPr>
            <p:cNvPicPr preferRelativeResize="0"/>
            <p:nvPr/>
          </p:nvPicPr>
          <p:blipFill rotWithShape="1">
            <a:blip r:embed="rId7">
              <a:alphaModFix/>
            </a:blip>
            <a:srcRect/>
            <a:stretch/>
          </p:blipFill>
          <p:spPr>
            <a:xfrm>
              <a:off x="4747998" y="165896"/>
              <a:ext cx="665383" cy="114443"/>
            </a:xfrm>
            <a:prstGeom prst="rect">
              <a:avLst/>
            </a:prstGeom>
            <a:noFill/>
            <a:ln>
              <a:noFill/>
            </a:ln>
          </p:spPr>
        </p:pic>
      </p:grpSp>
      <p:grpSp>
        <p:nvGrpSpPr>
          <p:cNvPr id="67" name="Google Shape;4242;p48">
            <a:extLst>
              <a:ext uri="{FF2B5EF4-FFF2-40B4-BE49-F238E27FC236}">
                <a16:creationId xmlns:a16="http://schemas.microsoft.com/office/drawing/2014/main" id="{D527D505-5AFC-47C2-9B0E-3C207E6D4003}"/>
              </a:ext>
            </a:extLst>
          </p:cNvPr>
          <p:cNvGrpSpPr/>
          <p:nvPr/>
        </p:nvGrpSpPr>
        <p:grpSpPr>
          <a:xfrm>
            <a:off x="7398837" y="1768548"/>
            <a:ext cx="1173675" cy="476670"/>
            <a:chOff x="5575288" y="51565"/>
            <a:chExt cx="845100" cy="343200"/>
          </a:xfrm>
        </p:grpSpPr>
        <p:sp>
          <p:nvSpPr>
            <p:cNvPr id="68" name="Google Shape;4243;p48">
              <a:extLst>
                <a:ext uri="{FF2B5EF4-FFF2-40B4-BE49-F238E27FC236}">
                  <a16:creationId xmlns:a16="http://schemas.microsoft.com/office/drawing/2014/main" id="{E690C7AD-1282-406E-810F-9AE0171A4FFC}"/>
                </a:ext>
              </a:extLst>
            </p:cNvPr>
            <p:cNvSpPr/>
            <p:nvPr/>
          </p:nvSpPr>
          <p:spPr>
            <a:xfrm>
              <a:off x="5575288" y="51565"/>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4244;p48">
              <a:extLst>
                <a:ext uri="{FF2B5EF4-FFF2-40B4-BE49-F238E27FC236}">
                  <a16:creationId xmlns:a16="http://schemas.microsoft.com/office/drawing/2014/main" id="{D4BC34FC-5049-436A-A97C-3EE7888FDD5C}"/>
                </a:ext>
              </a:extLst>
            </p:cNvPr>
            <p:cNvPicPr preferRelativeResize="0"/>
            <p:nvPr/>
          </p:nvPicPr>
          <p:blipFill>
            <a:blip r:embed="rId8">
              <a:alphaModFix/>
            </a:blip>
            <a:stretch>
              <a:fillRect/>
            </a:stretch>
          </p:blipFill>
          <p:spPr>
            <a:xfrm>
              <a:off x="5749712" y="156631"/>
              <a:ext cx="526594" cy="164024"/>
            </a:xfrm>
            <a:prstGeom prst="rect">
              <a:avLst/>
            </a:prstGeom>
            <a:noFill/>
            <a:ln>
              <a:noFill/>
            </a:ln>
          </p:spPr>
        </p:pic>
      </p:grpSp>
      <p:grpSp>
        <p:nvGrpSpPr>
          <p:cNvPr id="70" name="Google Shape;4245;p48">
            <a:extLst>
              <a:ext uri="{FF2B5EF4-FFF2-40B4-BE49-F238E27FC236}">
                <a16:creationId xmlns:a16="http://schemas.microsoft.com/office/drawing/2014/main" id="{4FBD3068-F9EB-4097-B4F5-4B6FC7E0F582}"/>
              </a:ext>
            </a:extLst>
          </p:cNvPr>
          <p:cNvGrpSpPr/>
          <p:nvPr/>
        </p:nvGrpSpPr>
        <p:grpSpPr>
          <a:xfrm>
            <a:off x="2278320" y="1065169"/>
            <a:ext cx="1173675" cy="476670"/>
            <a:chOff x="1488614" y="1042600"/>
            <a:chExt cx="845100" cy="343200"/>
          </a:xfrm>
        </p:grpSpPr>
        <p:sp>
          <p:nvSpPr>
            <p:cNvPr id="71" name="Google Shape;4246;p48">
              <a:extLst>
                <a:ext uri="{FF2B5EF4-FFF2-40B4-BE49-F238E27FC236}">
                  <a16:creationId xmlns:a16="http://schemas.microsoft.com/office/drawing/2014/main" id="{F9A97A50-9710-4179-AA16-964BB60A8201}"/>
                </a:ext>
              </a:extLst>
            </p:cNvPr>
            <p:cNvSpPr/>
            <p:nvPr/>
          </p:nvSpPr>
          <p:spPr>
            <a:xfrm>
              <a:off x="1488614" y="1042600"/>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4247;p48">
              <a:extLst>
                <a:ext uri="{FF2B5EF4-FFF2-40B4-BE49-F238E27FC236}">
                  <a16:creationId xmlns:a16="http://schemas.microsoft.com/office/drawing/2014/main" id="{413FF011-34CF-41EE-B5F9-BD9368E021FC}"/>
                </a:ext>
              </a:extLst>
            </p:cNvPr>
            <p:cNvPicPr preferRelativeResize="0"/>
            <p:nvPr/>
          </p:nvPicPr>
          <p:blipFill>
            <a:blip r:embed="rId9">
              <a:alphaModFix/>
            </a:blip>
            <a:stretch>
              <a:fillRect/>
            </a:stretch>
          </p:blipFill>
          <p:spPr>
            <a:xfrm>
              <a:off x="1621214" y="1138520"/>
              <a:ext cx="579900" cy="165292"/>
            </a:xfrm>
            <a:prstGeom prst="rect">
              <a:avLst/>
            </a:prstGeom>
            <a:noFill/>
            <a:ln>
              <a:noFill/>
            </a:ln>
          </p:spPr>
        </p:pic>
      </p:grpSp>
      <p:grpSp>
        <p:nvGrpSpPr>
          <p:cNvPr id="80" name="Google Shape;4248;p48">
            <a:extLst>
              <a:ext uri="{FF2B5EF4-FFF2-40B4-BE49-F238E27FC236}">
                <a16:creationId xmlns:a16="http://schemas.microsoft.com/office/drawing/2014/main" id="{CA4E1572-52BA-4471-8A42-3F3A98915696}"/>
              </a:ext>
            </a:extLst>
          </p:cNvPr>
          <p:cNvGrpSpPr/>
          <p:nvPr/>
        </p:nvGrpSpPr>
        <p:grpSpPr>
          <a:xfrm>
            <a:off x="3985158" y="1065169"/>
            <a:ext cx="1173675" cy="476670"/>
            <a:chOff x="2405728" y="1042600"/>
            <a:chExt cx="845100" cy="343200"/>
          </a:xfrm>
        </p:grpSpPr>
        <p:sp>
          <p:nvSpPr>
            <p:cNvPr id="81" name="Google Shape;4249;p48">
              <a:extLst>
                <a:ext uri="{FF2B5EF4-FFF2-40B4-BE49-F238E27FC236}">
                  <a16:creationId xmlns:a16="http://schemas.microsoft.com/office/drawing/2014/main" id="{DBEB1747-4AC0-4E84-BFF9-C68E5F0DAD9B}"/>
                </a:ext>
              </a:extLst>
            </p:cNvPr>
            <p:cNvSpPr/>
            <p:nvPr/>
          </p:nvSpPr>
          <p:spPr>
            <a:xfrm>
              <a:off x="2405728" y="1042600"/>
              <a:ext cx="845100" cy="343200"/>
            </a:xfrm>
            <a:prstGeom prst="roundRect">
              <a:avLst>
                <a:gd name="adj" fmla="val 1314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4250;p48">
              <a:extLst>
                <a:ext uri="{FF2B5EF4-FFF2-40B4-BE49-F238E27FC236}">
                  <a16:creationId xmlns:a16="http://schemas.microsoft.com/office/drawing/2014/main" id="{AD88F02D-B8A7-48E4-BF02-7C7F801FF16E}"/>
                </a:ext>
              </a:extLst>
            </p:cNvPr>
            <p:cNvPicPr preferRelativeResize="0"/>
            <p:nvPr/>
          </p:nvPicPr>
          <p:blipFill rotWithShape="1">
            <a:blip r:embed="rId10">
              <a:alphaModFix/>
            </a:blip>
            <a:srcRect b="21881"/>
            <a:stretch/>
          </p:blipFill>
          <p:spPr>
            <a:xfrm>
              <a:off x="2538337" y="1064908"/>
              <a:ext cx="579907" cy="251332"/>
            </a:xfrm>
            <a:prstGeom prst="rect">
              <a:avLst/>
            </a:prstGeom>
            <a:noFill/>
            <a:ln>
              <a:noFill/>
            </a:ln>
          </p:spPr>
        </p:pic>
      </p:grpSp>
      <p:sp>
        <p:nvSpPr>
          <p:cNvPr id="83" name="Google Shape;4251;p48">
            <a:extLst>
              <a:ext uri="{FF2B5EF4-FFF2-40B4-BE49-F238E27FC236}">
                <a16:creationId xmlns:a16="http://schemas.microsoft.com/office/drawing/2014/main" id="{D9D020B7-C49A-4C11-9FB1-E647907EBC3B}"/>
              </a:ext>
            </a:extLst>
          </p:cNvPr>
          <p:cNvSpPr/>
          <p:nvPr/>
        </p:nvSpPr>
        <p:spPr>
          <a:xfrm>
            <a:off x="571500" y="2568625"/>
            <a:ext cx="2514600" cy="2355000"/>
          </a:xfrm>
          <a:prstGeom prst="roundRect">
            <a:avLst>
              <a:gd name="adj" fmla="val 170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accent6"/>
                </a:solidFill>
                <a:latin typeface="Montserrat Medium"/>
                <a:ea typeface="Montserrat Medium"/>
                <a:cs typeface="Montserrat Medium"/>
                <a:sym typeface="Montserrat Medium"/>
              </a:rPr>
              <a:t>“We can </a:t>
            </a:r>
            <a:r>
              <a:rPr lang="en" sz="1000" b="1">
                <a:solidFill>
                  <a:schemeClr val="accent6"/>
                </a:solidFill>
                <a:latin typeface="Montserrat"/>
                <a:ea typeface="Montserrat"/>
                <a:cs typeface="Montserrat"/>
                <a:sym typeface="Montserrat"/>
              </a:rPr>
              <a:t>work with Rikkeisoft’s teams completely in Japanese</a:t>
            </a:r>
            <a:r>
              <a:rPr lang="en" sz="1000">
                <a:solidFill>
                  <a:schemeClr val="accent6"/>
                </a:solidFill>
                <a:latin typeface="Montserrat Medium"/>
                <a:ea typeface="Montserrat Medium"/>
                <a:cs typeface="Montserrat Medium"/>
                <a:sym typeface="Montserrat Medium"/>
              </a:rPr>
              <a:t>, so it’s very comfortable and easy to work with them.”</a:t>
            </a:r>
            <a:endParaRPr sz="1000">
              <a:solidFill>
                <a:schemeClr val="accent6"/>
              </a:solidFill>
              <a:latin typeface="Montserrat Medium"/>
              <a:ea typeface="Montserrat Medium"/>
              <a:cs typeface="Montserrat Medium"/>
              <a:sym typeface="Montserrat Medium"/>
            </a:endParaRPr>
          </a:p>
        </p:txBody>
      </p:sp>
      <p:pic>
        <p:nvPicPr>
          <p:cNvPr id="84" name="Google Shape;4252;p48">
            <a:extLst>
              <a:ext uri="{FF2B5EF4-FFF2-40B4-BE49-F238E27FC236}">
                <a16:creationId xmlns:a16="http://schemas.microsoft.com/office/drawing/2014/main" id="{D606E484-4C70-4224-9C98-C50A82C8C169}"/>
              </a:ext>
            </a:extLst>
          </p:cNvPr>
          <p:cNvPicPr preferRelativeResize="0"/>
          <p:nvPr/>
        </p:nvPicPr>
        <p:blipFill rotWithShape="1">
          <a:blip r:embed="rId11">
            <a:alphaModFix/>
          </a:blip>
          <a:srcRect l="8452" r="12326"/>
          <a:stretch/>
        </p:blipFill>
        <p:spPr>
          <a:xfrm>
            <a:off x="687600" y="4326492"/>
            <a:ext cx="474300" cy="476700"/>
          </a:xfrm>
          <a:prstGeom prst="ellipse">
            <a:avLst/>
          </a:prstGeom>
          <a:noFill/>
          <a:ln w="9525" cap="flat" cmpd="sng">
            <a:solidFill>
              <a:srgbClr val="D9D9D9"/>
            </a:solidFill>
            <a:prstDash val="solid"/>
            <a:round/>
            <a:headEnd type="none" w="sm" len="sm"/>
            <a:tailEnd type="none" w="sm" len="sm"/>
          </a:ln>
          <a:effectLst>
            <a:outerShdw blurRad="214313" dist="76200" dir="5640000" algn="bl" rotWithShape="0">
              <a:srgbClr val="231815">
                <a:alpha val="10000"/>
              </a:srgbClr>
            </a:outerShdw>
          </a:effectLst>
        </p:spPr>
      </p:pic>
      <p:sp>
        <p:nvSpPr>
          <p:cNvPr id="85" name="Google Shape;4253;p48">
            <a:extLst>
              <a:ext uri="{FF2B5EF4-FFF2-40B4-BE49-F238E27FC236}">
                <a16:creationId xmlns:a16="http://schemas.microsoft.com/office/drawing/2014/main" id="{2519018C-6E4D-422A-B5A4-A1210382B085}"/>
              </a:ext>
            </a:extLst>
          </p:cNvPr>
          <p:cNvSpPr txBox="1"/>
          <p:nvPr/>
        </p:nvSpPr>
        <p:spPr>
          <a:xfrm>
            <a:off x="1257300" y="4341950"/>
            <a:ext cx="16566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171717"/>
                </a:solidFill>
                <a:latin typeface="Montserrat"/>
                <a:ea typeface="Montserrat"/>
                <a:cs typeface="Montserrat"/>
                <a:sym typeface="Montserrat"/>
              </a:rPr>
              <a:t>Daisuke Kawasaki</a:t>
            </a:r>
            <a:endParaRPr sz="1000" b="1">
              <a:solidFill>
                <a:srgbClr val="171717"/>
              </a:solidFill>
              <a:latin typeface="Montserrat"/>
              <a:ea typeface="Montserrat"/>
              <a:cs typeface="Montserrat"/>
              <a:sym typeface="Montserrat"/>
            </a:endParaRPr>
          </a:p>
        </p:txBody>
      </p:sp>
      <p:sp>
        <p:nvSpPr>
          <p:cNvPr id="86" name="Google Shape;4254;p48">
            <a:extLst>
              <a:ext uri="{FF2B5EF4-FFF2-40B4-BE49-F238E27FC236}">
                <a16:creationId xmlns:a16="http://schemas.microsoft.com/office/drawing/2014/main" id="{B2B43EC2-1479-42FB-8B7D-E696CA7FFFD8}"/>
              </a:ext>
            </a:extLst>
          </p:cNvPr>
          <p:cNvSpPr txBox="1"/>
          <p:nvPr/>
        </p:nvSpPr>
        <p:spPr>
          <a:xfrm>
            <a:off x="1257301" y="4513250"/>
            <a:ext cx="16908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600">
                <a:solidFill>
                  <a:srgbClr val="BC2228"/>
                </a:solidFill>
                <a:latin typeface="Montserrat SemiBold"/>
                <a:ea typeface="Montserrat SemiBold"/>
                <a:cs typeface="Montserrat SemiBold"/>
                <a:sym typeface="Montserrat SemiBold"/>
              </a:rPr>
              <a:t>VP, Digital Transformation Dept.; </a:t>
            </a:r>
            <a:endParaRPr sz="600">
              <a:solidFill>
                <a:srgbClr val="BC2228"/>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600">
                <a:solidFill>
                  <a:srgbClr val="BC2228"/>
                </a:solidFill>
                <a:latin typeface="Montserrat SemiBold"/>
                <a:ea typeface="Montserrat SemiBold"/>
                <a:cs typeface="Montserrat SemiBold"/>
                <a:sym typeface="Montserrat SemiBold"/>
              </a:rPr>
              <a:t>Program Manager, </a:t>
            </a:r>
            <a:endParaRPr sz="600">
              <a:solidFill>
                <a:srgbClr val="BC2228"/>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600">
                <a:solidFill>
                  <a:srgbClr val="BC2228"/>
                </a:solidFill>
                <a:latin typeface="Montserrat SemiBold"/>
                <a:ea typeface="Montserrat SemiBold"/>
                <a:cs typeface="Montserrat SemiBold"/>
                <a:sym typeface="Montserrat SemiBold"/>
              </a:rPr>
              <a:t>Online Delivery Bureau of USMH</a:t>
            </a:r>
            <a:endParaRPr sz="600">
              <a:solidFill>
                <a:srgbClr val="BC2228"/>
              </a:solidFill>
              <a:latin typeface="Montserrat SemiBold"/>
              <a:ea typeface="Montserrat SemiBold"/>
              <a:cs typeface="Montserrat SemiBold"/>
              <a:sym typeface="Montserrat SemiBold"/>
            </a:endParaRPr>
          </a:p>
        </p:txBody>
      </p:sp>
      <p:sp>
        <p:nvSpPr>
          <p:cNvPr id="87" name="Google Shape;4255;p48">
            <a:extLst>
              <a:ext uri="{FF2B5EF4-FFF2-40B4-BE49-F238E27FC236}">
                <a16:creationId xmlns:a16="http://schemas.microsoft.com/office/drawing/2014/main" id="{4C52AEA1-0736-4C44-84DC-B87E3AE1B980}"/>
              </a:ext>
            </a:extLst>
          </p:cNvPr>
          <p:cNvSpPr/>
          <p:nvPr/>
        </p:nvSpPr>
        <p:spPr>
          <a:xfrm>
            <a:off x="3314700" y="2568625"/>
            <a:ext cx="2514600" cy="2355000"/>
          </a:xfrm>
          <a:prstGeom prst="roundRect">
            <a:avLst>
              <a:gd name="adj" fmla="val 170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6"/>
                </a:solidFill>
                <a:latin typeface="Montserrat Medium"/>
                <a:ea typeface="Montserrat Medium"/>
                <a:cs typeface="Montserrat Medium"/>
                <a:sym typeface="Montserrat Medium"/>
              </a:rPr>
              <a:t>“Rikkeisoft’s leaders have </a:t>
            </a:r>
            <a:r>
              <a:rPr lang="en" sz="1000" b="1">
                <a:solidFill>
                  <a:schemeClr val="accent6"/>
                </a:solidFill>
                <a:latin typeface="Montserrat"/>
                <a:ea typeface="Montserrat"/>
                <a:cs typeface="Montserrat"/>
                <a:sym typeface="Montserrat"/>
              </a:rPr>
              <a:t>excellent Japanese conversational skills</a:t>
            </a:r>
            <a:r>
              <a:rPr lang="en" sz="1000">
                <a:solidFill>
                  <a:schemeClr val="accent6"/>
                </a:solidFill>
                <a:latin typeface="Montserrat Medium"/>
                <a:ea typeface="Montserrat Medium"/>
                <a:cs typeface="Montserrat Medium"/>
                <a:sym typeface="Montserrat Medium"/>
              </a:rPr>
              <a:t>. They do not need interpreters, instead directly conveying project information, specifications, and intentions. Subtle nuances are not lost during our conversations.”</a:t>
            </a:r>
            <a:endParaRPr sz="1000">
              <a:solidFill>
                <a:schemeClr val="accent6"/>
              </a:solidFill>
              <a:latin typeface="Montserrat Medium"/>
              <a:ea typeface="Montserrat Medium"/>
              <a:cs typeface="Montserrat Medium"/>
              <a:sym typeface="Montserrat Medium"/>
            </a:endParaRPr>
          </a:p>
        </p:txBody>
      </p:sp>
      <p:sp>
        <p:nvSpPr>
          <p:cNvPr id="88" name="Google Shape;4256;p48">
            <a:extLst>
              <a:ext uri="{FF2B5EF4-FFF2-40B4-BE49-F238E27FC236}">
                <a16:creationId xmlns:a16="http://schemas.microsoft.com/office/drawing/2014/main" id="{C5587536-D7FA-4488-87F8-B86880219131}"/>
              </a:ext>
            </a:extLst>
          </p:cNvPr>
          <p:cNvSpPr txBox="1"/>
          <p:nvPr/>
        </p:nvSpPr>
        <p:spPr>
          <a:xfrm>
            <a:off x="4000500" y="4424369"/>
            <a:ext cx="16566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171717"/>
                </a:solidFill>
                <a:latin typeface="Montserrat"/>
                <a:ea typeface="Montserrat"/>
                <a:cs typeface="Montserrat"/>
                <a:sym typeface="Montserrat"/>
              </a:rPr>
              <a:t>Saito Makoto</a:t>
            </a:r>
            <a:endParaRPr sz="1000" b="1">
              <a:solidFill>
                <a:srgbClr val="171717"/>
              </a:solidFill>
              <a:latin typeface="Montserrat"/>
              <a:ea typeface="Montserrat"/>
              <a:cs typeface="Montserrat"/>
              <a:sym typeface="Montserrat"/>
            </a:endParaRPr>
          </a:p>
        </p:txBody>
      </p:sp>
      <p:sp>
        <p:nvSpPr>
          <p:cNvPr id="89" name="Google Shape;4257;p48">
            <a:extLst>
              <a:ext uri="{FF2B5EF4-FFF2-40B4-BE49-F238E27FC236}">
                <a16:creationId xmlns:a16="http://schemas.microsoft.com/office/drawing/2014/main" id="{976FFE4F-18D0-40DB-92A8-2E9D2B678C13}"/>
              </a:ext>
            </a:extLst>
          </p:cNvPr>
          <p:cNvSpPr txBox="1"/>
          <p:nvPr/>
        </p:nvSpPr>
        <p:spPr>
          <a:xfrm>
            <a:off x="4000501" y="4595669"/>
            <a:ext cx="16908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BC2228"/>
                </a:solidFill>
                <a:latin typeface="Montserrat SemiBold"/>
                <a:ea typeface="Montserrat SemiBold"/>
                <a:cs typeface="Montserrat SemiBold"/>
                <a:sym typeface="Montserrat SemiBold"/>
              </a:rPr>
              <a:t>Executive Officer, CTO of QES group</a:t>
            </a:r>
            <a:endParaRPr sz="600">
              <a:solidFill>
                <a:srgbClr val="BC2228"/>
              </a:solidFill>
              <a:latin typeface="Montserrat SemiBold"/>
              <a:ea typeface="Montserrat SemiBold"/>
              <a:cs typeface="Montserrat SemiBold"/>
              <a:sym typeface="Montserrat SemiBold"/>
            </a:endParaRPr>
          </a:p>
        </p:txBody>
      </p:sp>
      <p:pic>
        <p:nvPicPr>
          <p:cNvPr id="90" name="Google Shape;4258;p48">
            <a:extLst>
              <a:ext uri="{FF2B5EF4-FFF2-40B4-BE49-F238E27FC236}">
                <a16:creationId xmlns:a16="http://schemas.microsoft.com/office/drawing/2014/main" id="{30BDA2CD-F7F2-4B88-89AC-51D4124FD404}"/>
              </a:ext>
            </a:extLst>
          </p:cNvPr>
          <p:cNvPicPr preferRelativeResize="0"/>
          <p:nvPr/>
        </p:nvPicPr>
        <p:blipFill>
          <a:blip r:embed="rId12">
            <a:alphaModFix/>
          </a:blip>
          <a:stretch>
            <a:fillRect/>
          </a:stretch>
        </p:blipFill>
        <p:spPr>
          <a:xfrm>
            <a:off x="3433078" y="4327100"/>
            <a:ext cx="475500" cy="475500"/>
          </a:xfrm>
          <a:prstGeom prst="ellipse">
            <a:avLst/>
          </a:prstGeom>
          <a:noFill/>
          <a:ln w="9525" cap="flat" cmpd="sng">
            <a:solidFill>
              <a:srgbClr val="D9D9D9"/>
            </a:solidFill>
            <a:prstDash val="solid"/>
            <a:round/>
            <a:headEnd type="none" w="sm" len="sm"/>
            <a:tailEnd type="none" w="sm" len="sm"/>
          </a:ln>
          <a:effectLst>
            <a:outerShdw blurRad="214313" dist="76200" dir="5640000" algn="bl" rotWithShape="0">
              <a:srgbClr val="231815">
                <a:alpha val="10000"/>
              </a:srgbClr>
            </a:outerShdw>
          </a:effectLst>
        </p:spPr>
      </p:pic>
      <p:sp>
        <p:nvSpPr>
          <p:cNvPr id="91" name="Google Shape;4259;p48">
            <a:extLst>
              <a:ext uri="{FF2B5EF4-FFF2-40B4-BE49-F238E27FC236}">
                <a16:creationId xmlns:a16="http://schemas.microsoft.com/office/drawing/2014/main" id="{04B14410-05CE-4282-8419-3BD5A37BE235}"/>
              </a:ext>
            </a:extLst>
          </p:cNvPr>
          <p:cNvSpPr/>
          <p:nvPr/>
        </p:nvSpPr>
        <p:spPr>
          <a:xfrm>
            <a:off x="6057900" y="2568625"/>
            <a:ext cx="2514600" cy="2355000"/>
          </a:xfrm>
          <a:prstGeom prst="roundRect">
            <a:avLst>
              <a:gd name="adj" fmla="val 170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6"/>
                </a:solidFill>
                <a:latin typeface="Montserrat Medium"/>
                <a:ea typeface="Montserrat Medium"/>
                <a:cs typeface="Montserrat Medium"/>
                <a:sym typeface="Montserrat Medium"/>
              </a:rPr>
              <a:t>“I am really </a:t>
            </a:r>
            <a:r>
              <a:rPr lang="en" sz="1000" b="1">
                <a:solidFill>
                  <a:schemeClr val="accent6"/>
                </a:solidFill>
                <a:latin typeface="Montserrat"/>
                <a:ea typeface="Montserrat"/>
                <a:cs typeface="Montserrat"/>
                <a:sym typeface="Montserrat"/>
              </a:rPr>
              <a:t>proud of everything our team and Rikkeisoft have achieved </a:t>
            </a:r>
            <a:r>
              <a:rPr lang="en" sz="1000">
                <a:solidFill>
                  <a:schemeClr val="accent6"/>
                </a:solidFill>
                <a:latin typeface="Montserrat Medium"/>
                <a:ea typeface="Montserrat Medium"/>
                <a:cs typeface="Montserrat Medium"/>
                <a:sym typeface="Montserrat Medium"/>
              </a:rPr>
              <a:t>so far, in less than 2 years of partnership.  Many people have put in a lot of long hours, late nights and early mornings, and hard work to create the capability we have today.”</a:t>
            </a:r>
            <a:endParaRPr sz="1000">
              <a:solidFill>
                <a:schemeClr val="accent6"/>
              </a:solidFill>
              <a:latin typeface="Montserrat Medium"/>
              <a:ea typeface="Montserrat Medium"/>
              <a:cs typeface="Montserrat Medium"/>
              <a:sym typeface="Montserrat Medium"/>
            </a:endParaRPr>
          </a:p>
        </p:txBody>
      </p:sp>
      <p:sp>
        <p:nvSpPr>
          <p:cNvPr id="92" name="Google Shape;4260;p48">
            <a:extLst>
              <a:ext uri="{FF2B5EF4-FFF2-40B4-BE49-F238E27FC236}">
                <a16:creationId xmlns:a16="http://schemas.microsoft.com/office/drawing/2014/main" id="{F5168E7D-52F4-49CC-895C-0172285C9176}"/>
              </a:ext>
            </a:extLst>
          </p:cNvPr>
          <p:cNvSpPr txBox="1"/>
          <p:nvPr/>
        </p:nvSpPr>
        <p:spPr>
          <a:xfrm>
            <a:off x="6195900" y="4399491"/>
            <a:ext cx="16566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171717"/>
                </a:solidFill>
                <a:latin typeface="Montserrat"/>
                <a:ea typeface="Montserrat"/>
                <a:cs typeface="Montserrat"/>
                <a:sym typeface="Montserrat"/>
              </a:rPr>
              <a:t>H. G.</a:t>
            </a:r>
            <a:endParaRPr sz="1000" b="1">
              <a:solidFill>
                <a:srgbClr val="171717"/>
              </a:solidFill>
              <a:latin typeface="Montserrat"/>
              <a:ea typeface="Montserrat"/>
              <a:cs typeface="Montserrat"/>
              <a:sym typeface="Montserrat"/>
            </a:endParaRPr>
          </a:p>
        </p:txBody>
      </p:sp>
      <p:sp>
        <p:nvSpPr>
          <p:cNvPr id="93" name="Google Shape;4261;p48">
            <a:extLst>
              <a:ext uri="{FF2B5EF4-FFF2-40B4-BE49-F238E27FC236}">
                <a16:creationId xmlns:a16="http://schemas.microsoft.com/office/drawing/2014/main" id="{04BD3596-1BED-425C-8683-EDC845C1631C}"/>
              </a:ext>
            </a:extLst>
          </p:cNvPr>
          <p:cNvSpPr txBox="1"/>
          <p:nvPr/>
        </p:nvSpPr>
        <p:spPr>
          <a:xfrm>
            <a:off x="6195900" y="4570797"/>
            <a:ext cx="17895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600">
                <a:solidFill>
                  <a:srgbClr val="BC2228"/>
                </a:solidFill>
                <a:latin typeface="Montserrat SemiBold"/>
                <a:ea typeface="Montserrat SemiBold"/>
                <a:cs typeface="Montserrat SemiBold"/>
                <a:sym typeface="Montserrat SemiBold"/>
              </a:rPr>
              <a:t>Global Head of Operations Technology (SVP)</a:t>
            </a:r>
            <a:endParaRPr sz="600">
              <a:solidFill>
                <a:srgbClr val="BC2228"/>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600">
                <a:solidFill>
                  <a:srgbClr val="BC2228"/>
                </a:solidFill>
                <a:latin typeface="Montserrat SemiBold"/>
                <a:ea typeface="Montserrat SemiBold"/>
                <a:cs typeface="Montserrat SemiBold"/>
                <a:sym typeface="Montserrat SemiBold"/>
              </a:rPr>
              <a:t>Global Asset Management Firm based in U.S​</a:t>
            </a:r>
            <a:endParaRPr sz="600">
              <a:solidFill>
                <a:srgbClr val="BC2228"/>
              </a:solidFill>
              <a:latin typeface="Montserrat SemiBold"/>
              <a:ea typeface="Montserrat SemiBold"/>
              <a:cs typeface="Montserrat SemiBold"/>
              <a:sym typeface="Montserrat SemiBold"/>
            </a:endParaRPr>
          </a:p>
        </p:txBody>
      </p:sp>
      <p:pic>
        <p:nvPicPr>
          <p:cNvPr id="94" name="Google Shape;4262;p48">
            <a:extLst>
              <a:ext uri="{FF2B5EF4-FFF2-40B4-BE49-F238E27FC236}">
                <a16:creationId xmlns:a16="http://schemas.microsoft.com/office/drawing/2014/main" id="{BB293345-DA3A-471D-85D5-6085133175A9}"/>
              </a:ext>
            </a:extLst>
          </p:cNvPr>
          <p:cNvPicPr preferRelativeResize="0"/>
          <p:nvPr/>
        </p:nvPicPr>
        <p:blipFill>
          <a:blip r:embed="rId13">
            <a:alphaModFix/>
          </a:blip>
          <a:stretch>
            <a:fillRect/>
          </a:stretch>
        </p:blipFill>
        <p:spPr>
          <a:xfrm>
            <a:off x="407756" y="1035529"/>
            <a:ext cx="1515129" cy="409700"/>
          </a:xfrm>
          <a:prstGeom prst="rect">
            <a:avLst/>
          </a:prstGeom>
          <a:noFill/>
          <a:ln>
            <a:noFill/>
          </a:ln>
        </p:spPr>
      </p:pic>
      <p:sp>
        <p:nvSpPr>
          <p:cNvPr id="95" name="Google Shape;4259;p48">
            <a:extLst>
              <a:ext uri="{FF2B5EF4-FFF2-40B4-BE49-F238E27FC236}">
                <a16:creationId xmlns:a16="http://schemas.microsoft.com/office/drawing/2014/main" id="{9612AA04-7E88-4A4F-8BAB-196E289B3EFE}"/>
              </a:ext>
            </a:extLst>
          </p:cNvPr>
          <p:cNvSpPr/>
          <p:nvPr/>
        </p:nvSpPr>
        <p:spPr>
          <a:xfrm>
            <a:off x="9273061" y="2571750"/>
            <a:ext cx="2514600" cy="2355000"/>
          </a:xfrm>
          <a:prstGeom prst="roundRect">
            <a:avLst>
              <a:gd name="adj" fmla="val 170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6"/>
                </a:solidFill>
                <a:latin typeface="Montserrat Medium"/>
                <a:ea typeface="Montserrat Medium"/>
                <a:cs typeface="Montserrat Medium"/>
                <a:sym typeface="Montserrat Medium"/>
              </a:rPr>
              <a:t>“The current RKTeach team irepresents </a:t>
            </a:r>
            <a:r>
              <a:rPr lang="en" sz="1000" b="1">
                <a:solidFill>
                  <a:schemeClr val="accent6"/>
                </a:solidFill>
                <a:latin typeface="Montserrat" panose="00000500000000000000" pitchFamily="2" charset="0"/>
                <a:ea typeface="Montserrat Medium"/>
                <a:cs typeface="Montserrat Medium"/>
                <a:sym typeface="Montserrat Medium"/>
              </a:rPr>
              <a:t>a high level of professionalism and teamwork</a:t>
            </a:r>
            <a:r>
              <a:rPr lang="en" sz="1000">
                <a:solidFill>
                  <a:schemeClr val="accent6"/>
                </a:solidFill>
                <a:latin typeface="Montserrat Medium"/>
                <a:ea typeface="Montserrat Medium"/>
                <a:cs typeface="Montserrat Medium"/>
                <a:sym typeface="Montserrat Medium"/>
              </a:rPr>
              <a:t>. The team functions so well that they have inspired our other teams to work with renewed purpose.”</a:t>
            </a:r>
            <a:endParaRPr sz="1000">
              <a:solidFill>
                <a:schemeClr val="accent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216795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441;p24">
            <a:extLst>
              <a:ext uri="{FF2B5EF4-FFF2-40B4-BE49-F238E27FC236}">
                <a16:creationId xmlns:a16="http://schemas.microsoft.com/office/drawing/2014/main" id="{0530D9B7-B84C-16C7-6F0C-19517ACC37B5}"/>
              </a:ext>
            </a:extLst>
          </p:cNvPr>
          <p:cNvSpPr txBox="1"/>
          <p:nvPr/>
        </p:nvSpPr>
        <p:spPr>
          <a:xfrm>
            <a:off x="571500" y="640080"/>
            <a:ext cx="7871042" cy="677108"/>
          </a:xfrm>
          <a:prstGeom prst="rect">
            <a:avLst/>
          </a:prstGeom>
          <a:noFill/>
          <a:ln>
            <a:noFill/>
          </a:ln>
        </p:spPr>
        <p:txBody>
          <a:bodyPr spcFirstLastPara="1" wrap="square" lIns="0" tIns="0" rIns="0" bIns="0" anchor="t" anchorCtr="0">
            <a:spAutoFit/>
          </a:bodyPr>
          <a:lstStyle/>
          <a:p>
            <a:pPr lvl="0"/>
            <a:r>
              <a:rPr lang="en-US" sz="2200" b="1" err="1">
                <a:solidFill>
                  <a:schemeClr val="accent1"/>
                </a:solidFill>
                <a:latin typeface="Montserrat Bold" panose="00000800000000000000" pitchFamily="2" charset="0"/>
                <a:ea typeface="Montserrat"/>
                <a:cs typeface="Montserrat"/>
                <a:sym typeface="Montserrat"/>
              </a:rPr>
              <a:t>Rikkeisoft</a:t>
            </a:r>
            <a:endParaRPr lang="en-US" sz="2200" b="1">
              <a:solidFill>
                <a:schemeClr val="accent1"/>
              </a:solidFill>
              <a:latin typeface="Montserrat Bold" panose="00000800000000000000" pitchFamily="2" charset="0"/>
              <a:ea typeface="Montserrat"/>
              <a:cs typeface="Montserrat"/>
              <a:sym typeface="Montserrat"/>
            </a:endParaRPr>
          </a:p>
          <a:p>
            <a:pPr lvl="0"/>
            <a:r>
              <a:rPr lang="en-US" sz="2200" b="1">
                <a:solidFill>
                  <a:srgbClr val="171717"/>
                </a:solidFill>
                <a:latin typeface="Montserrat Bold" panose="00000800000000000000" pitchFamily="2" charset="0"/>
                <a:ea typeface="Montserrat"/>
                <a:cs typeface="Montserrat"/>
                <a:sym typeface="Montserrat"/>
              </a:rPr>
              <a:t>A Leading Technology Company</a:t>
            </a:r>
          </a:p>
        </p:txBody>
      </p:sp>
      <p:sp>
        <p:nvSpPr>
          <p:cNvPr id="57" name="TextBox 56">
            <a:extLst>
              <a:ext uri="{FF2B5EF4-FFF2-40B4-BE49-F238E27FC236}">
                <a16:creationId xmlns:a16="http://schemas.microsoft.com/office/drawing/2014/main" id="{03482C90-2E2D-C107-91D2-9C170EDE2DAD}"/>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
        <p:nvSpPr>
          <p:cNvPr id="59" name="Arrow: Chevron 58">
            <a:extLst>
              <a:ext uri="{FF2B5EF4-FFF2-40B4-BE49-F238E27FC236}">
                <a16:creationId xmlns:a16="http://schemas.microsoft.com/office/drawing/2014/main" id="{F9F3C86C-9F51-59B0-3BA0-BC6574E3F782}"/>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Google Shape;232;p21">
            <a:extLst>
              <a:ext uri="{FF2B5EF4-FFF2-40B4-BE49-F238E27FC236}">
                <a16:creationId xmlns:a16="http://schemas.microsoft.com/office/drawing/2014/main" id="{0F7F143B-7B00-4C14-9F20-5A8751D83299}"/>
              </a:ext>
            </a:extLst>
          </p:cNvPr>
          <p:cNvSpPr txBox="1"/>
          <p:nvPr/>
        </p:nvSpPr>
        <p:spPr>
          <a:xfrm>
            <a:off x="579100" y="1866743"/>
            <a:ext cx="2768700" cy="2456057"/>
          </a:xfrm>
          <a:prstGeom prst="rect">
            <a:avLst/>
          </a:prstGeom>
          <a:noFill/>
          <a:ln>
            <a:noFill/>
          </a:ln>
        </p:spPr>
        <p:txBody>
          <a:bodyPr spcFirstLastPara="1" wrap="square" lIns="0" tIns="0" rIns="0" bIns="0" anchor="t" anchorCtr="0">
            <a:spAutoFit/>
          </a:bodyPr>
          <a:lstStyle/>
          <a:p>
            <a:pPr marL="0" marR="0" lvl="0" indent="0" rtl="0">
              <a:lnSpc>
                <a:spcPct val="114000"/>
              </a:lnSpc>
              <a:spcBef>
                <a:spcPts val="0"/>
              </a:spcBef>
              <a:spcAft>
                <a:spcPts val="0"/>
              </a:spcAft>
              <a:buNone/>
            </a:pPr>
            <a:r>
              <a:rPr lang="en" sz="1000" i="0" u="none" strike="noStrike" cap="none">
                <a:solidFill>
                  <a:schemeClr val="accent6"/>
                </a:solidFill>
                <a:latin typeface="Montserrat Medium"/>
                <a:ea typeface="Montserrat Medium"/>
                <a:cs typeface="Montserrat Medium"/>
                <a:sym typeface="Montserrat Medium"/>
              </a:rPr>
              <a:t>Rikkeisoft is a dynamic and rapidly growing software company at the forefront of innovation. With a passion for cutting-edge technology and a team of young, creative minds, we are dedicated to transforming ideas into impactful solutions.</a:t>
            </a:r>
            <a:endParaRPr sz="1000">
              <a:solidFill>
                <a:schemeClr val="accent6"/>
              </a:solidFill>
              <a:latin typeface="Montserrat Medium"/>
              <a:ea typeface="Montserrat Medium"/>
              <a:cs typeface="Montserrat Medium"/>
              <a:sym typeface="Montserrat Medium"/>
            </a:endParaRPr>
          </a:p>
          <a:p>
            <a:pPr marL="0" marR="0" lvl="0" indent="0" algn="l" rtl="0">
              <a:lnSpc>
                <a:spcPct val="114000"/>
              </a:lnSpc>
              <a:spcBef>
                <a:spcPts val="0"/>
              </a:spcBef>
              <a:spcAft>
                <a:spcPts val="0"/>
              </a:spcAft>
              <a:buNone/>
            </a:pPr>
            <a:endParaRPr sz="1000" i="0" u="none" strike="noStrike" cap="none">
              <a:solidFill>
                <a:schemeClr val="accent6"/>
              </a:solidFill>
              <a:latin typeface="Montserrat Medium"/>
              <a:ea typeface="Montserrat Medium"/>
              <a:cs typeface="Montserrat Medium"/>
              <a:sym typeface="Montserrat Medium"/>
            </a:endParaRPr>
          </a:p>
          <a:p>
            <a:pPr marL="0" marR="0" lvl="0" indent="0" algn="l" rtl="0">
              <a:lnSpc>
                <a:spcPct val="114000"/>
              </a:lnSpc>
              <a:spcBef>
                <a:spcPts val="0"/>
              </a:spcBef>
              <a:spcAft>
                <a:spcPts val="0"/>
              </a:spcAft>
              <a:buNone/>
            </a:pPr>
            <a:r>
              <a:rPr lang="en" sz="1000" i="0" u="none" strike="noStrike" cap="none">
                <a:solidFill>
                  <a:schemeClr val="accent6"/>
                </a:solidFill>
                <a:latin typeface="Montserrat Medium"/>
                <a:ea typeface="Montserrat Medium"/>
                <a:cs typeface="Montserrat Medium"/>
                <a:sym typeface="Montserrat Medium"/>
              </a:rPr>
              <a:t>Our commitment to excellence, coupled with a fresh perspective, allows us to deliver software that not only meets but exceeds expectations. Join us on our journey as we shape the future through innovative software solutions.</a:t>
            </a:r>
            <a:endParaRPr sz="1000" i="0" u="none" strike="noStrike" cap="none">
              <a:solidFill>
                <a:schemeClr val="accent6"/>
              </a:solidFill>
              <a:latin typeface="Montserrat Medium"/>
              <a:ea typeface="Montserrat Medium"/>
              <a:cs typeface="Montserrat Medium"/>
              <a:sym typeface="Montserrat Medium"/>
            </a:endParaRPr>
          </a:p>
        </p:txBody>
      </p:sp>
      <p:pic>
        <p:nvPicPr>
          <p:cNvPr id="46" name="Google Shape;235;p21">
            <a:extLst>
              <a:ext uri="{FF2B5EF4-FFF2-40B4-BE49-F238E27FC236}">
                <a16:creationId xmlns:a16="http://schemas.microsoft.com/office/drawing/2014/main" id="{56803332-3674-45F3-8425-4C993C84117C}"/>
              </a:ext>
            </a:extLst>
          </p:cNvPr>
          <p:cNvPicPr preferRelativeResize="0"/>
          <p:nvPr/>
        </p:nvPicPr>
        <p:blipFill>
          <a:blip r:embed="rId2"/>
          <a:srcRect t="25666" b="7838"/>
          <a:stretch/>
        </p:blipFill>
        <p:spPr>
          <a:xfrm>
            <a:off x="3635900" y="1832037"/>
            <a:ext cx="5507999" cy="2525469"/>
          </a:xfrm>
          <a:prstGeom prst="rect">
            <a:avLst/>
          </a:prstGeom>
          <a:noFill/>
          <a:ln>
            <a:noFill/>
          </a:ln>
        </p:spPr>
      </p:pic>
    </p:spTree>
    <p:extLst>
      <p:ext uri="{BB962C8B-B14F-4D97-AF65-F5344CB8AC3E}">
        <p14:creationId xmlns:p14="http://schemas.microsoft.com/office/powerpoint/2010/main" val="463827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31"/>
        <p:cNvGrpSpPr/>
        <p:nvPr/>
      </p:nvGrpSpPr>
      <p:grpSpPr>
        <a:xfrm>
          <a:off x="0" y="0"/>
          <a:ext cx="0" cy="0"/>
          <a:chOff x="0" y="0"/>
          <a:chExt cx="0" cy="0"/>
        </a:xfrm>
      </p:grpSpPr>
      <p:sp>
        <p:nvSpPr>
          <p:cNvPr id="4144" name="Google Shape;4144;p52"/>
          <p:cNvSpPr/>
          <p:nvPr/>
        </p:nvSpPr>
        <p:spPr>
          <a:xfrm>
            <a:off x="6743700" y="428250"/>
            <a:ext cx="2404800" cy="4287000"/>
          </a:xfrm>
          <a:prstGeom prst="rect">
            <a:avLst/>
          </a:prstGeom>
          <a:solidFill>
            <a:srgbClr val="BC2228"/>
          </a:solidFill>
          <a:ln>
            <a:noFill/>
          </a:ln>
          <a:effectLst>
            <a:outerShdw blurRad="357188" dist="76200" dir="5400000" algn="bl" rotWithShape="0">
              <a:srgbClr val="000000">
                <a:alpha val="1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pic>
        <p:nvPicPr>
          <p:cNvPr id="4145" name="Google Shape;4145;p52"/>
          <p:cNvPicPr preferRelativeResize="0"/>
          <p:nvPr/>
        </p:nvPicPr>
        <p:blipFill rotWithShape="1">
          <a:blip r:embed="rId3">
            <a:alphaModFix amt="69000"/>
          </a:blip>
          <a:srcRect/>
          <a:stretch/>
        </p:blipFill>
        <p:spPr>
          <a:xfrm>
            <a:off x="7500100" y="1979675"/>
            <a:ext cx="1230403" cy="1223799"/>
          </a:xfrm>
          <a:prstGeom prst="rect">
            <a:avLst/>
          </a:prstGeom>
          <a:noFill/>
          <a:ln>
            <a:noFill/>
          </a:ln>
        </p:spPr>
      </p:pic>
      <p:sp>
        <p:nvSpPr>
          <p:cNvPr id="4146" name="Google Shape;4146;p52"/>
          <p:cNvSpPr txBox="1"/>
          <p:nvPr/>
        </p:nvSpPr>
        <p:spPr>
          <a:xfrm>
            <a:off x="7200900" y="2202300"/>
            <a:ext cx="1364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AFAFA"/>
                </a:solidFill>
                <a:latin typeface="Montserrat ExtraBold"/>
                <a:ea typeface="Montserrat ExtraBold"/>
                <a:cs typeface="Montserrat ExtraBold"/>
                <a:sym typeface="Montserrat ExtraBold"/>
              </a:rPr>
              <a:t>Thank you</a:t>
            </a:r>
            <a:endParaRPr sz="2400" b="0" i="0" u="none" strike="noStrike" cap="none">
              <a:solidFill>
                <a:srgbClr val="FAFAFA"/>
              </a:solidFill>
              <a:latin typeface="Montserrat ExtraBold"/>
              <a:ea typeface="Montserrat ExtraBold"/>
              <a:cs typeface="Montserrat ExtraBold"/>
              <a:sym typeface="Montserrat ExtraBold"/>
            </a:endParaRPr>
          </a:p>
        </p:txBody>
      </p:sp>
      <p:sp>
        <p:nvSpPr>
          <p:cNvPr id="4147" name="Google Shape;4147;p52"/>
          <p:cNvSpPr txBox="1"/>
          <p:nvPr/>
        </p:nvSpPr>
        <p:spPr>
          <a:xfrm>
            <a:off x="7357125" y="3889417"/>
            <a:ext cx="1355100" cy="92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en" sz="600" b="0" i="0" u="none" strike="noStrike" cap="none">
                <a:solidFill>
                  <a:srgbClr val="FAFAFA"/>
                </a:solidFill>
                <a:latin typeface="Montserrat"/>
                <a:ea typeface="Montserrat"/>
                <a:cs typeface="Montserrat"/>
                <a:sym typeface="Montserrat"/>
              </a:rPr>
              <a:t>contact@rikkeisoft.com</a:t>
            </a:r>
            <a:endParaRPr sz="600" b="0" i="0" u="none" strike="noStrike" cap="none">
              <a:solidFill>
                <a:srgbClr val="FAFAFA"/>
              </a:solidFill>
              <a:latin typeface="Montserrat"/>
              <a:ea typeface="Montserrat"/>
              <a:cs typeface="Montserrat"/>
              <a:sym typeface="Montserrat"/>
            </a:endParaRPr>
          </a:p>
        </p:txBody>
      </p:sp>
      <p:sp>
        <p:nvSpPr>
          <p:cNvPr id="4148" name="Google Shape;4148;p52"/>
          <p:cNvSpPr/>
          <p:nvPr/>
        </p:nvSpPr>
        <p:spPr>
          <a:xfrm>
            <a:off x="7200900" y="4068459"/>
            <a:ext cx="92400" cy="92400"/>
          </a:xfrm>
          <a:prstGeom prst="ellipse">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AFAFA"/>
              </a:solidFill>
              <a:latin typeface="Arial"/>
              <a:ea typeface="Arial"/>
              <a:cs typeface="Arial"/>
              <a:sym typeface="Arial"/>
            </a:endParaRPr>
          </a:p>
        </p:txBody>
      </p:sp>
      <p:sp>
        <p:nvSpPr>
          <p:cNvPr id="4149" name="Google Shape;4149;p52"/>
          <p:cNvSpPr txBox="1"/>
          <p:nvPr/>
        </p:nvSpPr>
        <p:spPr>
          <a:xfrm>
            <a:off x="7365975" y="4068459"/>
            <a:ext cx="1355100" cy="924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600"/>
              <a:buFont typeface="Arial"/>
              <a:buNone/>
            </a:pPr>
            <a:r>
              <a:rPr lang="en" sz="600" b="0" i="0" u="none" strike="noStrike" cap="none">
                <a:solidFill>
                  <a:srgbClr val="FAFAFA"/>
                </a:solidFill>
                <a:latin typeface="Montserrat"/>
                <a:ea typeface="Montserrat"/>
                <a:cs typeface="Montserrat"/>
                <a:sym typeface="Montserrat"/>
              </a:rPr>
              <a:t>www.rikkeisoft.com</a:t>
            </a:r>
            <a:endParaRPr sz="600" b="0" i="0" u="none" strike="noStrike" cap="none">
              <a:solidFill>
                <a:srgbClr val="FAFAFA"/>
              </a:solidFill>
              <a:latin typeface="Montserrat"/>
              <a:ea typeface="Montserrat"/>
              <a:cs typeface="Montserrat"/>
              <a:sym typeface="Montserrat"/>
            </a:endParaRPr>
          </a:p>
        </p:txBody>
      </p:sp>
      <p:sp>
        <p:nvSpPr>
          <p:cNvPr id="4150" name="Google Shape;4150;p52"/>
          <p:cNvSpPr/>
          <p:nvPr/>
        </p:nvSpPr>
        <p:spPr>
          <a:xfrm>
            <a:off x="7200900" y="3889417"/>
            <a:ext cx="92400" cy="92400"/>
          </a:xfrm>
          <a:prstGeom prst="ellipse">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AFAFA"/>
              </a:solidFill>
              <a:latin typeface="Arial"/>
              <a:ea typeface="Arial"/>
              <a:cs typeface="Arial"/>
              <a:sym typeface="Arial"/>
            </a:endParaRPr>
          </a:p>
        </p:txBody>
      </p:sp>
      <p:grpSp>
        <p:nvGrpSpPr>
          <p:cNvPr id="2" name="Group 1">
            <a:extLst>
              <a:ext uri="{FF2B5EF4-FFF2-40B4-BE49-F238E27FC236}">
                <a16:creationId xmlns:a16="http://schemas.microsoft.com/office/drawing/2014/main" id="{C40A26BD-1F9B-A9EC-D5C9-B083CA5E887C}"/>
              </a:ext>
            </a:extLst>
          </p:cNvPr>
          <p:cNvGrpSpPr/>
          <p:nvPr/>
        </p:nvGrpSpPr>
        <p:grpSpPr>
          <a:xfrm>
            <a:off x="575300" y="1936573"/>
            <a:ext cx="5936200" cy="949970"/>
            <a:chOff x="575300" y="2096770"/>
            <a:chExt cx="5936200" cy="949970"/>
          </a:xfrm>
        </p:grpSpPr>
        <p:sp>
          <p:nvSpPr>
            <p:cNvPr id="3" name="Google Shape;3740;p19">
              <a:extLst>
                <a:ext uri="{FF2B5EF4-FFF2-40B4-BE49-F238E27FC236}">
                  <a16:creationId xmlns:a16="http://schemas.microsoft.com/office/drawing/2014/main" id="{82BDE42D-B717-1231-0DB7-7D05BBD12AA5}"/>
                </a:ext>
              </a:extLst>
            </p:cNvPr>
            <p:cNvSpPr txBox="1"/>
            <p:nvPr/>
          </p:nvSpPr>
          <p:spPr>
            <a:xfrm>
              <a:off x="1028700" y="2096770"/>
              <a:ext cx="23211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BC2228"/>
                  </a:solidFill>
                  <a:latin typeface="Montserrat"/>
                  <a:ea typeface="Montserrat"/>
                  <a:cs typeface="Montserrat"/>
                  <a:sym typeface="Montserrat"/>
                </a:rPr>
                <a:t>RIKKEI JAPAN</a:t>
              </a:r>
              <a:endParaRPr sz="1200" b="0" i="0" u="none" strike="noStrike" cap="none">
                <a:solidFill>
                  <a:srgbClr val="BC2228"/>
                </a:solidFill>
                <a:latin typeface="Montserrat"/>
                <a:ea typeface="Montserrat"/>
                <a:cs typeface="Montserrat"/>
                <a:sym typeface="Montserrat"/>
              </a:endParaRPr>
            </a:p>
          </p:txBody>
        </p:sp>
        <p:sp>
          <p:nvSpPr>
            <p:cNvPr id="4" name="Google Shape;3741;p19">
              <a:extLst>
                <a:ext uri="{FF2B5EF4-FFF2-40B4-BE49-F238E27FC236}">
                  <a16:creationId xmlns:a16="http://schemas.microsoft.com/office/drawing/2014/main" id="{5D2E7DA4-E777-4F6E-0F17-4ECD70CBF27B}"/>
                </a:ext>
              </a:extLst>
            </p:cNvPr>
            <p:cNvSpPr txBox="1"/>
            <p:nvPr/>
          </p:nvSpPr>
          <p:spPr>
            <a:xfrm>
              <a:off x="1028700" y="2261325"/>
              <a:ext cx="5482800" cy="2646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Headquarter:</a:t>
              </a:r>
              <a:endParaRPr sz="800" b="1" i="0" u="none" strike="noStrike" cap="none">
                <a:solidFill>
                  <a:srgbClr val="171717"/>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525252"/>
                  </a:solidFill>
                  <a:latin typeface="Montserrat Medium"/>
                  <a:ea typeface="Montserrat Medium"/>
                  <a:cs typeface="Montserrat Medium"/>
                  <a:sym typeface="Montserrat Medium"/>
                </a:rPr>
                <a:t>3rd Floor, Fujishima Building, Tamachi 16 Street, 4-13-4 Shiba, Minato-ku, Tokyo, Japan</a:t>
              </a:r>
              <a:endParaRPr sz="800" b="0" i="0" u="none" strike="noStrike" cap="none">
                <a:solidFill>
                  <a:srgbClr val="525252"/>
                </a:solidFill>
                <a:latin typeface="Montserrat Medium"/>
                <a:ea typeface="Montserrat Medium"/>
                <a:cs typeface="Montserrat Medium"/>
                <a:sym typeface="Montserrat Medium"/>
              </a:endParaRPr>
            </a:p>
          </p:txBody>
        </p:sp>
        <p:sp>
          <p:nvSpPr>
            <p:cNvPr id="5" name="Google Shape;3742;p19">
              <a:extLst>
                <a:ext uri="{FF2B5EF4-FFF2-40B4-BE49-F238E27FC236}">
                  <a16:creationId xmlns:a16="http://schemas.microsoft.com/office/drawing/2014/main" id="{8E53860F-C456-10CA-6F00-BEE1639C5B90}"/>
                </a:ext>
              </a:extLst>
            </p:cNvPr>
            <p:cNvSpPr txBox="1"/>
            <p:nvPr/>
          </p:nvSpPr>
          <p:spPr>
            <a:xfrm>
              <a:off x="1028700" y="2600340"/>
              <a:ext cx="5482800" cy="4464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Offices: </a:t>
              </a:r>
              <a:endParaRPr sz="800" b="1" i="0" u="none" strike="noStrike" cap="none">
                <a:solidFill>
                  <a:srgbClr val="171717"/>
                </a:solidFill>
                <a:latin typeface="Montserrat"/>
                <a:ea typeface="Montserrat"/>
                <a:cs typeface="Montserrat"/>
                <a:sym typeface="Montserrat"/>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Osaka:</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2nd Floor, Office’ Port Osaka, 3-5-10 Nishitenma, Kita-ku, Osaka, Japan</a:t>
              </a:r>
              <a:endParaRPr sz="600" b="0" i="0" u="none" strike="noStrike" cap="none">
                <a:solidFill>
                  <a:srgbClr val="525252"/>
                </a:solidFill>
                <a:latin typeface="Montserrat Medium"/>
                <a:ea typeface="Montserrat Medium"/>
                <a:cs typeface="Montserrat Medium"/>
                <a:sym typeface="Montserrat Medium"/>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Nagoya:</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40th Floor, Nagoya Lucent Tower, 6-1 Ushijima-cho, Nishi-ku, Nagoya, Japan</a:t>
              </a:r>
              <a:endParaRPr sz="600" b="0" i="0" u="none" strike="noStrike" cap="none">
                <a:solidFill>
                  <a:srgbClr val="525252"/>
                </a:solidFill>
                <a:latin typeface="Montserrat Medium"/>
                <a:ea typeface="Montserrat Medium"/>
                <a:cs typeface="Montserrat Medium"/>
                <a:sym typeface="Montserrat Medium"/>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Fukuoka:</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Hakata Suncity Building 507, Hakataekiminami 2-chōme−1−5, Hakata-ku, Fukuoka, Japan</a:t>
              </a:r>
              <a:endParaRPr sz="800" b="0" i="0" u="none" strike="noStrike" cap="none">
                <a:solidFill>
                  <a:srgbClr val="525252"/>
                </a:solidFill>
                <a:latin typeface="Montserrat Medium"/>
                <a:ea typeface="Montserrat Medium"/>
                <a:cs typeface="Montserrat Medium"/>
                <a:sym typeface="Montserrat Medium"/>
              </a:endParaRPr>
            </a:p>
          </p:txBody>
        </p:sp>
        <p:pic>
          <p:nvPicPr>
            <p:cNvPr id="6" name="Google Shape;3743;p19">
              <a:extLst>
                <a:ext uri="{FF2B5EF4-FFF2-40B4-BE49-F238E27FC236}">
                  <a16:creationId xmlns:a16="http://schemas.microsoft.com/office/drawing/2014/main" id="{76100265-A7C5-AE5E-FC9B-D6A601771FF9}"/>
                </a:ext>
              </a:extLst>
            </p:cNvPr>
            <p:cNvPicPr preferRelativeResize="0"/>
            <p:nvPr/>
          </p:nvPicPr>
          <p:blipFill rotWithShape="1">
            <a:blip r:embed="rId4">
              <a:alphaModFix/>
            </a:blip>
            <a:srcRect/>
            <a:stretch/>
          </p:blipFill>
          <p:spPr>
            <a:xfrm>
              <a:off x="575300" y="2114559"/>
              <a:ext cx="303425" cy="227577"/>
            </a:xfrm>
            <a:prstGeom prst="rect">
              <a:avLst/>
            </a:prstGeom>
            <a:noFill/>
            <a:ln w="6350" cap="flat" cmpd="sng">
              <a:solidFill>
                <a:srgbClr val="B7B7B7"/>
              </a:solidFill>
              <a:prstDash val="solid"/>
              <a:round/>
              <a:headEnd type="none" w="sm" len="sm"/>
              <a:tailEnd type="none" w="sm" len="sm"/>
            </a:ln>
          </p:spPr>
        </p:pic>
      </p:grpSp>
      <p:grpSp>
        <p:nvGrpSpPr>
          <p:cNvPr id="7" name="Google Shape;3744;p19">
            <a:extLst>
              <a:ext uri="{FF2B5EF4-FFF2-40B4-BE49-F238E27FC236}">
                <a16:creationId xmlns:a16="http://schemas.microsoft.com/office/drawing/2014/main" id="{D495B917-B1B3-18B1-AB47-5A303744BDD2}"/>
              </a:ext>
            </a:extLst>
          </p:cNvPr>
          <p:cNvGrpSpPr/>
          <p:nvPr/>
        </p:nvGrpSpPr>
        <p:grpSpPr>
          <a:xfrm>
            <a:off x="575300" y="3074138"/>
            <a:ext cx="5936200" cy="458563"/>
            <a:chOff x="575300" y="4275953"/>
            <a:chExt cx="5936200" cy="458563"/>
          </a:xfrm>
        </p:grpSpPr>
        <p:sp>
          <p:nvSpPr>
            <p:cNvPr id="8" name="Google Shape;3745;p19">
              <a:extLst>
                <a:ext uri="{FF2B5EF4-FFF2-40B4-BE49-F238E27FC236}">
                  <a16:creationId xmlns:a16="http://schemas.microsoft.com/office/drawing/2014/main" id="{24810CC9-B530-F84C-A0A1-13A3B1FAFB40}"/>
                </a:ext>
              </a:extLst>
            </p:cNvPr>
            <p:cNvSpPr txBox="1"/>
            <p:nvPr/>
          </p:nvSpPr>
          <p:spPr>
            <a:xfrm>
              <a:off x="1028700" y="4275953"/>
              <a:ext cx="23211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BC2228"/>
                  </a:solidFill>
                  <a:latin typeface="Montserrat"/>
                  <a:ea typeface="Montserrat"/>
                  <a:cs typeface="Montserrat"/>
                  <a:sym typeface="Montserrat"/>
                </a:rPr>
                <a:t>RKTECH CORP.</a:t>
              </a:r>
              <a:endParaRPr sz="1200" b="0" i="0" u="none" strike="noStrike" cap="none">
                <a:solidFill>
                  <a:srgbClr val="BC2228"/>
                </a:solidFill>
                <a:latin typeface="Montserrat"/>
                <a:ea typeface="Montserrat"/>
                <a:cs typeface="Montserrat"/>
                <a:sym typeface="Montserrat"/>
              </a:endParaRPr>
            </a:p>
          </p:txBody>
        </p:sp>
        <p:sp>
          <p:nvSpPr>
            <p:cNvPr id="9" name="Google Shape;3746;p19">
              <a:extLst>
                <a:ext uri="{FF2B5EF4-FFF2-40B4-BE49-F238E27FC236}">
                  <a16:creationId xmlns:a16="http://schemas.microsoft.com/office/drawing/2014/main" id="{10C85D7A-C6A9-BA76-F726-636CDA7BDB9D}"/>
                </a:ext>
              </a:extLst>
            </p:cNvPr>
            <p:cNvSpPr txBox="1"/>
            <p:nvPr/>
          </p:nvSpPr>
          <p:spPr>
            <a:xfrm>
              <a:off x="1028700" y="4469916"/>
              <a:ext cx="5482800" cy="2646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Headquarter:</a:t>
              </a:r>
              <a:endParaRPr sz="800" b="1" i="0" u="none" strike="noStrike" cap="none">
                <a:solidFill>
                  <a:srgbClr val="171717"/>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525252"/>
                  </a:solidFill>
                  <a:latin typeface="Montserrat Medium"/>
                  <a:ea typeface="Montserrat Medium"/>
                  <a:cs typeface="Montserrat Medium"/>
                  <a:sym typeface="Montserrat Medium"/>
                </a:rPr>
                <a:t>Preston Park Towers West, 4975 Preston Park Blvd, Suite 505, Plano, Texas, 75093</a:t>
              </a:r>
              <a:endParaRPr sz="800" b="0" i="0" u="none" strike="noStrike" cap="none">
                <a:solidFill>
                  <a:srgbClr val="525252"/>
                </a:solidFill>
                <a:latin typeface="Montserrat Medium"/>
                <a:ea typeface="Montserrat Medium"/>
                <a:cs typeface="Montserrat Medium"/>
                <a:sym typeface="Montserrat Medium"/>
              </a:endParaRPr>
            </a:p>
          </p:txBody>
        </p:sp>
        <p:pic>
          <p:nvPicPr>
            <p:cNvPr id="10" name="Google Shape;3747;p19">
              <a:extLst>
                <a:ext uri="{FF2B5EF4-FFF2-40B4-BE49-F238E27FC236}">
                  <a16:creationId xmlns:a16="http://schemas.microsoft.com/office/drawing/2014/main" id="{C9D7A1BC-01A2-F707-5AEE-DF1A09C141D0}"/>
                </a:ext>
              </a:extLst>
            </p:cNvPr>
            <p:cNvPicPr preferRelativeResize="0"/>
            <p:nvPr/>
          </p:nvPicPr>
          <p:blipFill rotWithShape="1">
            <a:blip r:embed="rId5">
              <a:alphaModFix/>
            </a:blip>
            <a:srcRect/>
            <a:stretch/>
          </p:blipFill>
          <p:spPr>
            <a:xfrm>
              <a:off x="575300" y="4310060"/>
              <a:ext cx="303425" cy="227577"/>
            </a:xfrm>
            <a:prstGeom prst="rect">
              <a:avLst/>
            </a:prstGeom>
            <a:noFill/>
            <a:ln>
              <a:noFill/>
            </a:ln>
          </p:spPr>
        </p:pic>
      </p:grpSp>
      <p:grpSp>
        <p:nvGrpSpPr>
          <p:cNvPr id="11" name="Group 10">
            <a:extLst>
              <a:ext uri="{FF2B5EF4-FFF2-40B4-BE49-F238E27FC236}">
                <a16:creationId xmlns:a16="http://schemas.microsoft.com/office/drawing/2014/main" id="{A3BD3C74-5430-799A-2477-9BC691303F5E}"/>
              </a:ext>
            </a:extLst>
          </p:cNvPr>
          <p:cNvGrpSpPr/>
          <p:nvPr/>
        </p:nvGrpSpPr>
        <p:grpSpPr>
          <a:xfrm>
            <a:off x="575300" y="788950"/>
            <a:ext cx="5939708" cy="960028"/>
            <a:chOff x="575300" y="875350"/>
            <a:chExt cx="5939708" cy="960028"/>
          </a:xfrm>
        </p:grpSpPr>
        <p:sp>
          <p:nvSpPr>
            <p:cNvPr id="12" name="Google Shape;3737;p19">
              <a:extLst>
                <a:ext uri="{FF2B5EF4-FFF2-40B4-BE49-F238E27FC236}">
                  <a16:creationId xmlns:a16="http://schemas.microsoft.com/office/drawing/2014/main" id="{CB973FFA-696E-E03E-A450-2B4A56B12425}"/>
                </a:ext>
              </a:extLst>
            </p:cNvPr>
            <p:cNvSpPr txBox="1"/>
            <p:nvPr/>
          </p:nvSpPr>
          <p:spPr>
            <a:xfrm>
              <a:off x="1028700" y="875350"/>
              <a:ext cx="23211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BC2228"/>
                  </a:solidFill>
                  <a:latin typeface="Montserrat"/>
                  <a:ea typeface="Montserrat"/>
                  <a:cs typeface="Montserrat"/>
                  <a:sym typeface="Montserrat"/>
                </a:rPr>
                <a:t>RIKKEISOFT CORPORATION</a:t>
              </a:r>
              <a:endParaRPr sz="1200" b="0" i="0" u="none" strike="noStrike" cap="none">
                <a:solidFill>
                  <a:srgbClr val="BC2228"/>
                </a:solidFill>
                <a:latin typeface="Montserrat"/>
                <a:ea typeface="Montserrat"/>
                <a:cs typeface="Montserrat"/>
                <a:sym typeface="Montserrat"/>
              </a:endParaRPr>
            </a:p>
          </p:txBody>
        </p:sp>
        <p:sp>
          <p:nvSpPr>
            <p:cNvPr id="13" name="Google Shape;3738;p19">
              <a:extLst>
                <a:ext uri="{FF2B5EF4-FFF2-40B4-BE49-F238E27FC236}">
                  <a16:creationId xmlns:a16="http://schemas.microsoft.com/office/drawing/2014/main" id="{977FA82C-CB3A-78BB-2D0A-AD7FA592B7FC}"/>
                </a:ext>
              </a:extLst>
            </p:cNvPr>
            <p:cNvSpPr txBox="1"/>
            <p:nvPr/>
          </p:nvSpPr>
          <p:spPr>
            <a:xfrm>
              <a:off x="1032199" y="1030200"/>
              <a:ext cx="5482800" cy="28315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Headquarter:</a:t>
              </a:r>
              <a:endParaRPr sz="800" b="1" i="0" u="none" strike="noStrike" cap="none">
                <a:solidFill>
                  <a:srgbClr val="171717"/>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525252"/>
                  </a:solidFill>
                  <a:latin typeface="Montserrat Medium"/>
                  <a:ea typeface="Montserrat Medium"/>
                  <a:cs typeface="Montserrat Medium"/>
                  <a:sym typeface="Montserrat Medium"/>
                </a:rPr>
                <a:t>21st Floor, Handico Tower, Pham Hung, Me Tri, Nam Tu Liem, Hanoi, Vietnam</a:t>
              </a:r>
              <a:endParaRPr sz="800" b="0" i="0" u="none" strike="noStrike" cap="none">
                <a:solidFill>
                  <a:srgbClr val="525252"/>
                </a:solidFill>
                <a:latin typeface="Montserrat Medium"/>
                <a:ea typeface="Montserrat Medium"/>
                <a:cs typeface="Montserrat Medium"/>
                <a:sym typeface="Montserrat Medium"/>
              </a:endParaRPr>
            </a:p>
          </p:txBody>
        </p:sp>
        <p:sp>
          <p:nvSpPr>
            <p:cNvPr id="14" name="Google Shape;3739;p19">
              <a:extLst>
                <a:ext uri="{FF2B5EF4-FFF2-40B4-BE49-F238E27FC236}">
                  <a16:creationId xmlns:a16="http://schemas.microsoft.com/office/drawing/2014/main" id="{B99103FA-6CF8-C14A-A03A-D4256639A838}"/>
                </a:ext>
              </a:extLst>
            </p:cNvPr>
            <p:cNvSpPr txBox="1"/>
            <p:nvPr/>
          </p:nvSpPr>
          <p:spPr>
            <a:xfrm>
              <a:off x="1032208" y="1388978"/>
              <a:ext cx="5482800" cy="4464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Offices: </a:t>
              </a:r>
              <a:endParaRPr sz="800" b="1" i="0" u="none" strike="noStrike" cap="none">
                <a:solidFill>
                  <a:srgbClr val="171717"/>
                </a:solidFill>
                <a:latin typeface="Montserrat"/>
                <a:ea typeface="Montserrat"/>
                <a:cs typeface="Montserrat"/>
                <a:sym typeface="Montserrat"/>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Da Nang:</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11th Floor, VietNam News Agency Building, 81 Quang Trung St., Hai Chau Dist, Danang, VietNam</a:t>
              </a:r>
              <a:endParaRPr sz="600" b="0" i="0" u="none" strike="noStrike" cap="none">
                <a:solidFill>
                  <a:srgbClr val="525252"/>
                </a:solidFill>
                <a:latin typeface="Montserrat Medium"/>
                <a:ea typeface="Montserrat Medium"/>
                <a:cs typeface="Montserrat Medium"/>
                <a:sym typeface="Montserrat Medium"/>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Ho Chi Minh City:</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7th Floor, Maritime Safety South Building, 42 Tu Cuong St., Ward 4, Tan Binh Dist, Ho Chi Minh City, Vietnam</a:t>
              </a:r>
              <a:endParaRPr sz="600" b="0" i="0" u="none" strike="noStrike" cap="none">
                <a:solidFill>
                  <a:srgbClr val="525252"/>
                </a:solidFill>
                <a:latin typeface="Montserrat Medium"/>
                <a:ea typeface="Montserrat Medium"/>
                <a:cs typeface="Montserrat Medium"/>
                <a:sym typeface="Montserrat Medium"/>
              </a:endParaRPr>
            </a:p>
            <a:p>
              <a:pPr marL="314325" marR="0" lvl="0" indent="-152400" algn="just" rtl="0">
                <a:lnSpc>
                  <a:spcPct val="115000"/>
                </a:lnSpc>
                <a:spcBef>
                  <a:spcPts val="0"/>
                </a:spcBef>
                <a:spcAft>
                  <a:spcPts val="0"/>
                </a:spcAft>
                <a:buClr>
                  <a:srgbClr val="171717"/>
                </a:buClr>
                <a:buSzPts val="600"/>
                <a:buFont typeface="Montserrat"/>
                <a:buChar char="●"/>
              </a:pPr>
              <a:r>
                <a:rPr lang="en" sz="600" b="1" i="0" u="none" strike="noStrike" cap="none">
                  <a:solidFill>
                    <a:srgbClr val="171717"/>
                  </a:solidFill>
                  <a:latin typeface="Montserrat"/>
                  <a:ea typeface="Montserrat"/>
                  <a:cs typeface="Montserrat"/>
                  <a:sym typeface="Montserrat"/>
                </a:rPr>
                <a:t>Hue City:</a:t>
              </a:r>
              <a:r>
                <a:rPr lang="en" sz="600" b="0" i="0" u="none" strike="noStrike" cap="none">
                  <a:solidFill>
                    <a:srgbClr val="171717"/>
                  </a:solidFill>
                  <a:latin typeface="Montserrat"/>
                  <a:ea typeface="Montserrat"/>
                  <a:cs typeface="Montserrat"/>
                  <a:sym typeface="Montserrat"/>
                </a:rPr>
                <a:t> </a:t>
              </a:r>
              <a:r>
                <a:rPr lang="en" sz="600" b="0" i="0" u="none" strike="noStrike" cap="none">
                  <a:solidFill>
                    <a:srgbClr val="525252"/>
                  </a:solidFill>
                  <a:latin typeface="Montserrat Medium"/>
                  <a:ea typeface="Montserrat Medium"/>
                  <a:cs typeface="Montserrat Medium"/>
                  <a:sym typeface="Montserrat Medium"/>
                </a:rPr>
                <a:t>62 To Huu St, Xuan Phu Dist, Hue City, Vietnam</a:t>
              </a:r>
              <a:endParaRPr sz="600" b="0" i="0" u="none" strike="noStrike" cap="none">
                <a:solidFill>
                  <a:srgbClr val="525252"/>
                </a:solidFill>
                <a:latin typeface="Montserrat Medium"/>
                <a:ea typeface="Montserrat Medium"/>
                <a:cs typeface="Montserrat Medium"/>
                <a:sym typeface="Montserrat Medium"/>
              </a:endParaRPr>
            </a:p>
          </p:txBody>
        </p:sp>
        <p:pic>
          <p:nvPicPr>
            <p:cNvPr id="15" name="Google Shape;3748;p19">
              <a:extLst>
                <a:ext uri="{FF2B5EF4-FFF2-40B4-BE49-F238E27FC236}">
                  <a16:creationId xmlns:a16="http://schemas.microsoft.com/office/drawing/2014/main" id="{87CBF441-E8E9-8326-93A3-BF38AE6ABA5C}"/>
                </a:ext>
              </a:extLst>
            </p:cNvPr>
            <p:cNvPicPr preferRelativeResize="0"/>
            <p:nvPr/>
          </p:nvPicPr>
          <p:blipFill rotWithShape="1">
            <a:blip r:embed="rId6">
              <a:alphaModFix/>
            </a:blip>
            <a:srcRect/>
            <a:stretch/>
          </p:blipFill>
          <p:spPr>
            <a:xfrm>
              <a:off x="575300" y="875356"/>
              <a:ext cx="303425" cy="227577"/>
            </a:xfrm>
            <a:prstGeom prst="rect">
              <a:avLst/>
            </a:prstGeom>
            <a:noFill/>
            <a:ln>
              <a:noFill/>
            </a:ln>
          </p:spPr>
        </p:pic>
      </p:grpSp>
      <p:grpSp>
        <p:nvGrpSpPr>
          <p:cNvPr id="16" name="Google Shape;3756;p19">
            <a:extLst>
              <a:ext uri="{FF2B5EF4-FFF2-40B4-BE49-F238E27FC236}">
                <a16:creationId xmlns:a16="http://schemas.microsoft.com/office/drawing/2014/main" id="{1B2FB04C-04B5-D275-3770-E99FD6BB25F0}"/>
              </a:ext>
            </a:extLst>
          </p:cNvPr>
          <p:cNvGrpSpPr/>
          <p:nvPr/>
        </p:nvGrpSpPr>
        <p:grpSpPr>
          <a:xfrm>
            <a:off x="575300" y="3720296"/>
            <a:ext cx="5955475" cy="450468"/>
            <a:chOff x="556025" y="3429950"/>
            <a:chExt cx="5955475" cy="450468"/>
          </a:xfrm>
        </p:grpSpPr>
        <p:sp>
          <p:nvSpPr>
            <p:cNvPr id="17" name="Google Shape;3757;p19">
              <a:extLst>
                <a:ext uri="{FF2B5EF4-FFF2-40B4-BE49-F238E27FC236}">
                  <a16:creationId xmlns:a16="http://schemas.microsoft.com/office/drawing/2014/main" id="{CABEA3D5-3D85-642E-6ECA-28B98524C97F}"/>
                </a:ext>
              </a:extLst>
            </p:cNvPr>
            <p:cNvSpPr txBox="1"/>
            <p:nvPr/>
          </p:nvSpPr>
          <p:spPr>
            <a:xfrm>
              <a:off x="1028700" y="3429957"/>
              <a:ext cx="2321100" cy="1230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BC2228"/>
                  </a:solidFill>
                  <a:latin typeface="Montserrat"/>
                  <a:ea typeface="Montserrat"/>
                  <a:cs typeface="Montserrat"/>
                  <a:sym typeface="Montserrat"/>
                </a:rPr>
                <a:t>RIKKEI THAILAND</a:t>
              </a:r>
              <a:endParaRPr sz="1200" b="0" i="0" u="none" strike="noStrike" cap="none">
                <a:solidFill>
                  <a:srgbClr val="BC2228"/>
                </a:solidFill>
                <a:latin typeface="Montserrat"/>
                <a:ea typeface="Montserrat"/>
                <a:cs typeface="Montserrat"/>
                <a:sym typeface="Montserrat"/>
              </a:endParaRPr>
            </a:p>
          </p:txBody>
        </p:sp>
        <p:sp>
          <p:nvSpPr>
            <p:cNvPr id="18" name="Google Shape;3758;p19">
              <a:extLst>
                <a:ext uri="{FF2B5EF4-FFF2-40B4-BE49-F238E27FC236}">
                  <a16:creationId xmlns:a16="http://schemas.microsoft.com/office/drawing/2014/main" id="{C80BDC42-8E8E-CAE4-9863-7052EEE3A9A9}"/>
                </a:ext>
              </a:extLst>
            </p:cNvPr>
            <p:cNvSpPr txBox="1"/>
            <p:nvPr/>
          </p:nvSpPr>
          <p:spPr>
            <a:xfrm>
              <a:off x="1028700" y="3597264"/>
              <a:ext cx="5482800" cy="28315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Headquarter:</a:t>
              </a:r>
              <a:endParaRPr sz="800" b="1" i="0" u="none" strike="noStrike" cap="none">
                <a:solidFill>
                  <a:srgbClr val="171717"/>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r>
                <a:rPr lang="en" sz="800" b="0" i="0" u="none" strike="noStrike" cap="none">
                  <a:solidFill>
                    <a:srgbClr val="525252"/>
                  </a:solidFill>
                  <a:latin typeface="Montserrat Medium"/>
                  <a:ea typeface="Montserrat Medium"/>
                  <a:cs typeface="Montserrat Medium"/>
                  <a:sym typeface="Montserrat Medium"/>
                </a:rPr>
                <a:t>Ramaland building, no. 952 Rama IV Road, Khwaeng Suriyawongse, Khet Bangrak, Bangkok, Thailand</a:t>
              </a:r>
              <a:endParaRPr sz="800" b="0" i="0" u="none" strike="noStrike" cap="none">
                <a:solidFill>
                  <a:srgbClr val="525252"/>
                </a:solidFill>
                <a:latin typeface="Montserrat Medium"/>
                <a:ea typeface="Montserrat Medium"/>
                <a:cs typeface="Montserrat Medium"/>
                <a:sym typeface="Montserrat Medium"/>
              </a:endParaRPr>
            </a:p>
          </p:txBody>
        </p:sp>
        <p:pic>
          <p:nvPicPr>
            <p:cNvPr id="19" name="Google Shape;3759;p19">
              <a:extLst>
                <a:ext uri="{FF2B5EF4-FFF2-40B4-BE49-F238E27FC236}">
                  <a16:creationId xmlns:a16="http://schemas.microsoft.com/office/drawing/2014/main" id="{D2E0DB31-0E00-666F-6332-9AFF950AE436}"/>
                </a:ext>
              </a:extLst>
            </p:cNvPr>
            <p:cNvPicPr preferRelativeResize="0"/>
            <p:nvPr/>
          </p:nvPicPr>
          <p:blipFill rotWithShape="1">
            <a:blip r:embed="rId7">
              <a:alphaModFix/>
            </a:blip>
            <a:srcRect l="5634" r="5634"/>
            <a:stretch/>
          </p:blipFill>
          <p:spPr>
            <a:xfrm>
              <a:off x="556025" y="3429950"/>
              <a:ext cx="303425" cy="227575"/>
            </a:xfrm>
            <a:prstGeom prst="rect">
              <a:avLst/>
            </a:prstGeom>
            <a:noFill/>
            <a:ln>
              <a:noFill/>
            </a:ln>
          </p:spPr>
        </p:pic>
      </p:grpSp>
      <p:grpSp>
        <p:nvGrpSpPr>
          <p:cNvPr id="20" name="Group 19">
            <a:extLst>
              <a:ext uri="{FF2B5EF4-FFF2-40B4-BE49-F238E27FC236}">
                <a16:creationId xmlns:a16="http://schemas.microsoft.com/office/drawing/2014/main" id="{1E5B981A-476B-F3FF-7AC7-A91E55C5BD78}"/>
              </a:ext>
            </a:extLst>
          </p:cNvPr>
          <p:cNvGrpSpPr/>
          <p:nvPr/>
        </p:nvGrpSpPr>
        <p:grpSpPr>
          <a:xfrm>
            <a:off x="571500" y="4358361"/>
            <a:ext cx="5959275" cy="450467"/>
            <a:chOff x="571500" y="4776021"/>
            <a:chExt cx="5959275" cy="450467"/>
          </a:xfrm>
        </p:grpSpPr>
        <p:sp>
          <p:nvSpPr>
            <p:cNvPr id="21" name="Google Shape;3757;p19">
              <a:extLst>
                <a:ext uri="{FF2B5EF4-FFF2-40B4-BE49-F238E27FC236}">
                  <a16:creationId xmlns:a16="http://schemas.microsoft.com/office/drawing/2014/main" id="{537596C6-C805-EF6C-B651-8F11B0003F08}"/>
                </a:ext>
              </a:extLst>
            </p:cNvPr>
            <p:cNvSpPr txBox="1"/>
            <p:nvPr/>
          </p:nvSpPr>
          <p:spPr>
            <a:xfrm>
              <a:off x="1047975" y="4776027"/>
              <a:ext cx="2321100" cy="141577"/>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BC2228"/>
                  </a:solidFill>
                  <a:latin typeface="Montserrat"/>
                  <a:ea typeface="Montserrat"/>
                  <a:cs typeface="Montserrat"/>
                  <a:sym typeface="Montserrat"/>
                </a:rPr>
                <a:t>RKSOFT CORP.</a:t>
              </a:r>
              <a:endParaRPr sz="1200" b="0" i="0" u="none" strike="noStrike" cap="none">
                <a:solidFill>
                  <a:srgbClr val="BC2228"/>
                </a:solidFill>
                <a:latin typeface="Montserrat"/>
                <a:ea typeface="Montserrat"/>
                <a:cs typeface="Montserrat"/>
                <a:sym typeface="Montserrat"/>
              </a:endParaRPr>
            </a:p>
          </p:txBody>
        </p:sp>
        <p:sp>
          <p:nvSpPr>
            <p:cNvPr id="22" name="Google Shape;3758;p19">
              <a:extLst>
                <a:ext uri="{FF2B5EF4-FFF2-40B4-BE49-F238E27FC236}">
                  <a16:creationId xmlns:a16="http://schemas.microsoft.com/office/drawing/2014/main" id="{C80D3D20-016C-AA7B-C65C-BE0D3CFEC295}"/>
                </a:ext>
              </a:extLst>
            </p:cNvPr>
            <p:cNvSpPr txBox="1"/>
            <p:nvPr/>
          </p:nvSpPr>
          <p:spPr>
            <a:xfrm>
              <a:off x="1047975" y="4943334"/>
              <a:ext cx="5482800" cy="28315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n" sz="800" b="1" i="0" u="none" strike="noStrike" cap="none">
                  <a:solidFill>
                    <a:srgbClr val="171717"/>
                  </a:solidFill>
                  <a:latin typeface="Montserrat"/>
                  <a:ea typeface="Montserrat"/>
                  <a:cs typeface="Montserrat"/>
                  <a:sym typeface="Montserrat"/>
                </a:rPr>
                <a:t>Headquarter:</a:t>
              </a:r>
              <a:endParaRPr sz="800" b="1" i="0" u="none" strike="noStrike" cap="none">
                <a:solidFill>
                  <a:srgbClr val="171717"/>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800"/>
                <a:buFont typeface="Arial"/>
                <a:buNone/>
              </a:pPr>
              <a:r>
                <a:rPr lang="en-US" sz="800" err="1">
                  <a:solidFill>
                    <a:srgbClr val="525252"/>
                  </a:solidFill>
                  <a:latin typeface="Montserrat Medium"/>
                  <a:ea typeface="Montserrat Medium"/>
                  <a:cs typeface="Montserrat Medium"/>
                  <a:sym typeface="Montserrat Medium"/>
                </a:rPr>
                <a:t>Sparkplus</a:t>
              </a:r>
              <a:r>
                <a:rPr lang="en-US" sz="800">
                  <a:solidFill>
                    <a:srgbClr val="525252"/>
                  </a:solidFill>
                  <a:latin typeface="Montserrat Medium"/>
                  <a:ea typeface="Montserrat Medium"/>
                  <a:cs typeface="Montserrat Medium"/>
                  <a:sym typeface="Montserrat Medium"/>
                </a:rPr>
                <a:t> Gangnam, 327 Gangnam-</a:t>
              </a:r>
              <a:r>
                <a:rPr lang="en-US" sz="800" err="1">
                  <a:solidFill>
                    <a:srgbClr val="525252"/>
                  </a:solidFill>
                  <a:latin typeface="Montserrat Medium"/>
                  <a:ea typeface="Montserrat Medium"/>
                  <a:cs typeface="Montserrat Medium"/>
                  <a:sym typeface="Montserrat Medium"/>
                </a:rPr>
                <a:t>daero</a:t>
              </a:r>
              <a:r>
                <a:rPr lang="en-US" sz="800">
                  <a:solidFill>
                    <a:srgbClr val="525252"/>
                  </a:solidFill>
                  <a:latin typeface="Montserrat Medium"/>
                  <a:ea typeface="Montserrat Medium"/>
                  <a:cs typeface="Montserrat Medium"/>
                  <a:sym typeface="Montserrat Medium"/>
                </a:rPr>
                <a:t>, </a:t>
              </a:r>
              <a:r>
                <a:rPr lang="en-US" sz="800" err="1">
                  <a:solidFill>
                    <a:srgbClr val="525252"/>
                  </a:solidFill>
                  <a:latin typeface="Montserrat Medium"/>
                  <a:ea typeface="Montserrat Medium"/>
                  <a:cs typeface="Montserrat Medium"/>
                  <a:sym typeface="Montserrat Medium"/>
                </a:rPr>
                <a:t>Seocho</a:t>
              </a:r>
              <a:r>
                <a:rPr lang="en-US" sz="800">
                  <a:solidFill>
                    <a:srgbClr val="525252"/>
                  </a:solidFill>
                  <a:latin typeface="Montserrat Medium"/>
                  <a:ea typeface="Montserrat Medium"/>
                  <a:cs typeface="Montserrat Medium"/>
                  <a:sym typeface="Montserrat Medium"/>
                </a:rPr>
                <a:t> District, Seoul, South Korea</a:t>
              </a:r>
              <a:endParaRPr sz="800" b="0" i="0" u="none" strike="noStrike" cap="none">
                <a:solidFill>
                  <a:srgbClr val="525252"/>
                </a:solidFill>
                <a:latin typeface="Montserrat Medium"/>
                <a:ea typeface="Montserrat Medium"/>
                <a:cs typeface="Montserrat Medium"/>
                <a:sym typeface="Montserrat Medium"/>
              </a:endParaRPr>
            </a:p>
          </p:txBody>
        </p:sp>
        <p:pic>
          <p:nvPicPr>
            <p:cNvPr id="23" name="Picture 4" descr="Flag of South Korea - Wikipedia">
              <a:extLst>
                <a:ext uri="{FF2B5EF4-FFF2-40B4-BE49-F238E27FC236}">
                  <a16:creationId xmlns:a16="http://schemas.microsoft.com/office/drawing/2014/main" id="{CDDE6C80-A92A-4BFA-F712-3B063103671B}"/>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571500" y="4776021"/>
              <a:ext cx="303425" cy="202536"/>
            </a:xfrm>
            <a:prstGeom prst="rect">
              <a:avLst/>
            </a:prstGeom>
            <a:noFill/>
            <a:ln w="6350" cap="flat" cmpd="sng">
              <a:solidFill>
                <a:srgbClr val="B7B7B7"/>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grpSp>
      <p:pic>
        <p:nvPicPr>
          <p:cNvPr id="24" name="Graphic 23">
            <a:extLst>
              <a:ext uri="{FF2B5EF4-FFF2-40B4-BE49-F238E27FC236}">
                <a16:creationId xmlns:a16="http://schemas.microsoft.com/office/drawing/2014/main" id="{EC97B05B-1452-FA85-ECD4-DFFC6681B2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510" y="257442"/>
            <a:ext cx="600829" cy="304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hevron 14">
            <a:extLst>
              <a:ext uri="{FF2B5EF4-FFF2-40B4-BE49-F238E27FC236}">
                <a16:creationId xmlns:a16="http://schemas.microsoft.com/office/drawing/2014/main" id="{AB28C446-7463-1C25-7460-D7DC079711B3}"/>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Google Shape;3522;p15">
            <a:extLst>
              <a:ext uri="{FF2B5EF4-FFF2-40B4-BE49-F238E27FC236}">
                <a16:creationId xmlns:a16="http://schemas.microsoft.com/office/drawing/2014/main" id="{6CF916BC-7509-44D5-B88D-C070E965F7A0}"/>
              </a:ext>
            </a:extLst>
          </p:cNvPr>
          <p:cNvSpPr/>
          <p:nvPr/>
        </p:nvSpPr>
        <p:spPr>
          <a:xfrm>
            <a:off x="5168175" y="385763"/>
            <a:ext cx="3975825" cy="4757737"/>
          </a:xfrm>
          <a:prstGeom prst="rect">
            <a:avLst/>
          </a:prstGeom>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139" name="Google Shape;3567;p15">
            <a:extLst>
              <a:ext uri="{FF2B5EF4-FFF2-40B4-BE49-F238E27FC236}">
                <a16:creationId xmlns:a16="http://schemas.microsoft.com/office/drawing/2014/main" id="{0D27B567-7B6A-4F21-A7F5-1E1D37FEFD73}"/>
              </a:ext>
            </a:extLst>
          </p:cNvPr>
          <p:cNvSpPr txBox="1"/>
          <p:nvPr/>
        </p:nvSpPr>
        <p:spPr>
          <a:xfrm>
            <a:off x="5365397" y="717088"/>
            <a:ext cx="1828800" cy="184666"/>
          </a:xfrm>
          <a:prstGeom prst="rect">
            <a:avLst/>
          </a:prstGeom>
          <a:noFill/>
          <a:ln>
            <a:noFill/>
          </a:ln>
        </p:spPr>
        <p:txBody>
          <a:bodyPr spcFirstLastPara="1" wrap="square" lIns="0" tIns="0" rIns="0" bIns="0" anchor="t" anchorCtr="0">
            <a:spAutoFit/>
          </a:bodyPr>
          <a:lstStyle/>
          <a:p>
            <a:r>
              <a:rPr lang="en" sz="1200" b="1">
                <a:solidFill>
                  <a:srgbClr val="FFFFFF"/>
                </a:solidFill>
                <a:latin typeface="Montserrat"/>
                <a:sym typeface="Montserrat"/>
              </a:rPr>
              <a:t>Our Growth</a:t>
            </a:r>
            <a:endParaRPr sz="1200" b="1">
              <a:solidFill>
                <a:srgbClr val="FFFFFF"/>
              </a:solidFill>
              <a:latin typeface="Montserrat"/>
              <a:sym typeface="Montserrat"/>
            </a:endParaRPr>
          </a:p>
        </p:txBody>
      </p:sp>
      <p:sp>
        <p:nvSpPr>
          <p:cNvPr id="140" name="Google Shape;3552;p16">
            <a:extLst>
              <a:ext uri="{FF2B5EF4-FFF2-40B4-BE49-F238E27FC236}">
                <a16:creationId xmlns:a16="http://schemas.microsoft.com/office/drawing/2014/main" id="{E1E5A6C4-67CB-4FC0-888B-07B052BE7AF0}"/>
              </a:ext>
            </a:extLst>
          </p:cNvPr>
          <p:cNvSpPr/>
          <p:nvPr/>
        </p:nvSpPr>
        <p:spPr>
          <a:xfrm>
            <a:off x="5373548" y="1054370"/>
            <a:ext cx="172470" cy="77364"/>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3553;p16">
            <a:extLst>
              <a:ext uri="{FF2B5EF4-FFF2-40B4-BE49-F238E27FC236}">
                <a16:creationId xmlns:a16="http://schemas.microsoft.com/office/drawing/2014/main" id="{1398D193-FBF9-44B9-9D28-19730B9B1A6C}"/>
              </a:ext>
            </a:extLst>
          </p:cNvPr>
          <p:cNvSpPr txBox="1"/>
          <p:nvPr/>
        </p:nvSpPr>
        <p:spPr>
          <a:xfrm>
            <a:off x="5602730" y="1060777"/>
            <a:ext cx="489800" cy="514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FCFCFC"/>
                </a:solidFill>
                <a:latin typeface="Montserrat"/>
                <a:ea typeface="Montserrat"/>
                <a:cs typeface="Montserrat"/>
                <a:sym typeface="Montserrat"/>
              </a:rPr>
              <a:t>Employees</a:t>
            </a:r>
            <a:endParaRPr sz="400" b="0" i="0" u="none" strike="noStrike" cap="none">
              <a:solidFill>
                <a:srgbClr val="FCFCFC"/>
              </a:solidFill>
              <a:latin typeface="Montserrat"/>
              <a:ea typeface="Montserrat"/>
              <a:cs typeface="Montserrat"/>
              <a:sym typeface="Montserrat"/>
            </a:endParaRPr>
          </a:p>
        </p:txBody>
      </p:sp>
      <p:cxnSp>
        <p:nvCxnSpPr>
          <p:cNvPr id="235" name="Google Shape;3519;p16">
            <a:extLst>
              <a:ext uri="{FF2B5EF4-FFF2-40B4-BE49-F238E27FC236}">
                <a16:creationId xmlns:a16="http://schemas.microsoft.com/office/drawing/2014/main" id="{EC664622-E7CC-4343-B737-97BB50F44575}"/>
              </a:ext>
            </a:extLst>
          </p:cNvPr>
          <p:cNvCxnSpPr/>
          <p:nvPr/>
        </p:nvCxnSpPr>
        <p:spPr>
          <a:xfrm>
            <a:off x="5372100" y="2750046"/>
            <a:ext cx="3560549" cy="0"/>
          </a:xfrm>
          <a:prstGeom prst="straightConnector1">
            <a:avLst/>
          </a:prstGeom>
          <a:noFill/>
          <a:ln w="9525" cap="flat" cmpd="sng">
            <a:solidFill>
              <a:srgbClr val="FAFAFA"/>
            </a:solidFill>
            <a:prstDash val="solid"/>
            <a:round/>
            <a:headEnd type="none" w="sm" len="sm"/>
            <a:tailEnd type="none" w="sm" len="sm"/>
          </a:ln>
        </p:spPr>
      </p:cxnSp>
      <p:sp>
        <p:nvSpPr>
          <p:cNvPr id="236" name="Google Shape;3560;p16">
            <a:extLst>
              <a:ext uri="{FF2B5EF4-FFF2-40B4-BE49-F238E27FC236}">
                <a16:creationId xmlns:a16="http://schemas.microsoft.com/office/drawing/2014/main" id="{50E59C83-76CD-4837-93CA-008DEA1610FC}"/>
              </a:ext>
            </a:extLst>
          </p:cNvPr>
          <p:cNvSpPr txBox="1"/>
          <p:nvPr/>
        </p:nvSpPr>
        <p:spPr>
          <a:xfrm>
            <a:off x="5400501" y="2600152"/>
            <a:ext cx="307291" cy="64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12</a:t>
            </a:r>
            <a:endParaRPr sz="500" b="1" i="0" u="none" strike="noStrike" cap="none">
              <a:solidFill>
                <a:srgbClr val="FCFCFC"/>
              </a:solidFill>
              <a:latin typeface="Montserrat"/>
              <a:ea typeface="Montserrat"/>
              <a:cs typeface="Montserrat"/>
              <a:sym typeface="Montserrat"/>
            </a:endParaRPr>
          </a:p>
        </p:txBody>
      </p:sp>
      <p:sp>
        <p:nvSpPr>
          <p:cNvPr id="237" name="Google Shape;3559;p16">
            <a:extLst>
              <a:ext uri="{FF2B5EF4-FFF2-40B4-BE49-F238E27FC236}">
                <a16:creationId xmlns:a16="http://schemas.microsoft.com/office/drawing/2014/main" id="{130EC5E6-8729-4CD2-8162-6901FA8BCCED}"/>
              </a:ext>
            </a:extLst>
          </p:cNvPr>
          <p:cNvSpPr/>
          <p:nvPr/>
        </p:nvSpPr>
        <p:spPr>
          <a:xfrm>
            <a:off x="5467912" y="2692926"/>
            <a:ext cx="172470" cy="5727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3561;p16">
            <a:extLst>
              <a:ext uri="{FF2B5EF4-FFF2-40B4-BE49-F238E27FC236}">
                <a16:creationId xmlns:a16="http://schemas.microsoft.com/office/drawing/2014/main" id="{D7624EC8-7176-440B-A1D7-3CE7BE6D1595}"/>
              </a:ext>
            </a:extLst>
          </p:cNvPr>
          <p:cNvSpPr txBox="1"/>
          <p:nvPr/>
        </p:nvSpPr>
        <p:spPr>
          <a:xfrm>
            <a:off x="5392171" y="2782136"/>
            <a:ext cx="307291" cy="64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2012</a:t>
            </a:r>
            <a:endParaRPr sz="500" b="0" i="0" u="none" strike="noStrike" cap="none">
              <a:solidFill>
                <a:srgbClr val="FCFCFC"/>
              </a:solidFill>
              <a:latin typeface="Montserrat"/>
              <a:ea typeface="Montserrat"/>
              <a:cs typeface="Montserrat"/>
              <a:sym typeface="Montserrat"/>
            </a:endParaRPr>
          </a:p>
        </p:txBody>
      </p:sp>
      <p:grpSp>
        <p:nvGrpSpPr>
          <p:cNvPr id="239" name="Google Shape;3520;p16">
            <a:extLst>
              <a:ext uri="{FF2B5EF4-FFF2-40B4-BE49-F238E27FC236}">
                <a16:creationId xmlns:a16="http://schemas.microsoft.com/office/drawing/2014/main" id="{0276063B-E7AA-480D-9779-4878FFD60D93}"/>
              </a:ext>
            </a:extLst>
          </p:cNvPr>
          <p:cNvGrpSpPr/>
          <p:nvPr/>
        </p:nvGrpSpPr>
        <p:grpSpPr>
          <a:xfrm>
            <a:off x="5718999" y="2515815"/>
            <a:ext cx="307290" cy="330849"/>
            <a:chOff x="5900393" y="2908969"/>
            <a:chExt cx="257100" cy="395150"/>
          </a:xfrm>
        </p:grpSpPr>
        <p:sp>
          <p:nvSpPr>
            <p:cNvPr id="240" name="Google Shape;3521;p16">
              <a:extLst>
                <a:ext uri="{FF2B5EF4-FFF2-40B4-BE49-F238E27FC236}">
                  <a16:creationId xmlns:a16="http://schemas.microsoft.com/office/drawing/2014/main" id="{6D36CED3-DB71-41C1-90A1-E311F698CE80}"/>
                </a:ext>
              </a:extLst>
            </p:cNvPr>
            <p:cNvSpPr/>
            <p:nvPr/>
          </p:nvSpPr>
          <p:spPr>
            <a:xfrm>
              <a:off x="5956793" y="3025028"/>
              <a:ext cx="139506" cy="163048"/>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3522;p16">
              <a:extLst>
                <a:ext uri="{FF2B5EF4-FFF2-40B4-BE49-F238E27FC236}">
                  <a16:creationId xmlns:a16="http://schemas.microsoft.com/office/drawing/2014/main" id="{68769135-9EF7-4794-9696-D8D071ABE53D}"/>
                </a:ext>
              </a:extLst>
            </p:cNvPr>
            <p:cNvSpPr txBox="1"/>
            <p:nvPr/>
          </p:nvSpPr>
          <p:spPr>
            <a:xfrm>
              <a:off x="5900393"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2013</a:t>
              </a:r>
              <a:endParaRPr sz="500" b="0" i="0" u="none" strike="noStrike" cap="none">
                <a:solidFill>
                  <a:srgbClr val="FCFCFC"/>
                </a:solidFill>
                <a:latin typeface="Montserrat"/>
                <a:ea typeface="Montserrat"/>
                <a:cs typeface="Montserrat"/>
                <a:sym typeface="Montserrat"/>
              </a:endParaRPr>
            </a:p>
          </p:txBody>
        </p:sp>
        <p:sp>
          <p:nvSpPr>
            <p:cNvPr id="242" name="Google Shape;3523;p16">
              <a:extLst>
                <a:ext uri="{FF2B5EF4-FFF2-40B4-BE49-F238E27FC236}">
                  <a16:creationId xmlns:a16="http://schemas.microsoft.com/office/drawing/2014/main" id="{F6B725FE-91F7-4C45-8272-4006DBAD3D93}"/>
                </a:ext>
              </a:extLst>
            </p:cNvPr>
            <p:cNvSpPr txBox="1"/>
            <p:nvPr/>
          </p:nvSpPr>
          <p:spPr>
            <a:xfrm>
              <a:off x="5900393" y="290896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49</a:t>
              </a:r>
              <a:endParaRPr sz="500" b="1" i="0" u="none" strike="noStrike" cap="none">
                <a:solidFill>
                  <a:srgbClr val="FCFCFC"/>
                </a:solidFill>
                <a:latin typeface="Montserrat"/>
                <a:ea typeface="Montserrat"/>
                <a:cs typeface="Montserrat"/>
                <a:sym typeface="Montserrat"/>
              </a:endParaRPr>
            </a:p>
          </p:txBody>
        </p:sp>
      </p:grpSp>
      <p:grpSp>
        <p:nvGrpSpPr>
          <p:cNvPr id="243" name="Google Shape;3524;p16">
            <a:extLst>
              <a:ext uri="{FF2B5EF4-FFF2-40B4-BE49-F238E27FC236}">
                <a16:creationId xmlns:a16="http://schemas.microsoft.com/office/drawing/2014/main" id="{E8A45D2C-12B4-4D51-84E1-FD4C5B9A36B6}"/>
              </a:ext>
            </a:extLst>
          </p:cNvPr>
          <p:cNvGrpSpPr/>
          <p:nvPr/>
        </p:nvGrpSpPr>
        <p:grpSpPr>
          <a:xfrm>
            <a:off x="6037620" y="2471066"/>
            <a:ext cx="307291" cy="375601"/>
            <a:chOff x="6157497" y="2855519"/>
            <a:chExt cx="257100" cy="448600"/>
          </a:xfrm>
        </p:grpSpPr>
        <p:sp>
          <p:nvSpPr>
            <p:cNvPr id="244" name="Google Shape;3525;p16">
              <a:extLst>
                <a:ext uri="{FF2B5EF4-FFF2-40B4-BE49-F238E27FC236}">
                  <a16:creationId xmlns:a16="http://schemas.microsoft.com/office/drawing/2014/main" id="{C187C373-EE78-41EF-9D01-8910D4145E5E}"/>
                </a:ext>
              </a:extLst>
            </p:cNvPr>
            <p:cNvSpPr/>
            <p:nvPr/>
          </p:nvSpPr>
          <p:spPr>
            <a:xfrm>
              <a:off x="6213950" y="2971215"/>
              <a:ext cx="144300" cy="2172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3526;p16">
              <a:extLst>
                <a:ext uri="{FF2B5EF4-FFF2-40B4-BE49-F238E27FC236}">
                  <a16:creationId xmlns:a16="http://schemas.microsoft.com/office/drawing/2014/main" id="{67B65E11-653F-49DF-8366-BAAC83BDAEE0}"/>
                </a:ext>
              </a:extLst>
            </p:cNvPr>
            <p:cNvSpPr txBox="1"/>
            <p:nvPr/>
          </p:nvSpPr>
          <p:spPr>
            <a:xfrm>
              <a:off x="6157497"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2014</a:t>
              </a:r>
              <a:endParaRPr sz="500" b="0" i="0" u="none" strike="noStrike" cap="none">
                <a:solidFill>
                  <a:srgbClr val="FCFCFC"/>
                </a:solidFill>
                <a:latin typeface="Montserrat"/>
                <a:ea typeface="Montserrat"/>
                <a:cs typeface="Montserrat"/>
                <a:sym typeface="Montserrat"/>
              </a:endParaRPr>
            </a:p>
          </p:txBody>
        </p:sp>
        <p:sp>
          <p:nvSpPr>
            <p:cNvPr id="246" name="Google Shape;3527;p16">
              <a:extLst>
                <a:ext uri="{FF2B5EF4-FFF2-40B4-BE49-F238E27FC236}">
                  <a16:creationId xmlns:a16="http://schemas.microsoft.com/office/drawing/2014/main" id="{79578499-1A0D-47E2-B2AB-1BCA2E1D92D5}"/>
                </a:ext>
              </a:extLst>
            </p:cNvPr>
            <p:cNvSpPr txBox="1"/>
            <p:nvPr/>
          </p:nvSpPr>
          <p:spPr>
            <a:xfrm>
              <a:off x="6157497" y="28555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91</a:t>
              </a:r>
              <a:endParaRPr sz="500" b="1" i="0" u="none" strike="noStrike" cap="none">
                <a:solidFill>
                  <a:srgbClr val="FCFCFC"/>
                </a:solidFill>
                <a:latin typeface="Montserrat"/>
                <a:ea typeface="Montserrat"/>
                <a:cs typeface="Montserrat"/>
                <a:sym typeface="Montserrat"/>
              </a:endParaRPr>
            </a:p>
          </p:txBody>
        </p:sp>
      </p:grpSp>
      <p:grpSp>
        <p:nvGrpSpPr>
          <p:cNvPr id="247" name="Google Shape;3528;p16">
            <a:extLst>
              <a:ext uri="{FF2B5EF4-FFF2-40B4-BE49-F238E27FC236}">
                <a16:creationId xmlns:a16="http://schemas.microsoft.com/office/drawing/2014/main" id="{E5E36639-970C-4712-9722-EF89AD0A303F}"/>
              </a:ext>
            </a:extLst>
          </p:cNvPr>
          <p:cNvGrpSpPr/>
          <p:nvPr/>
        </p:nvGrpSpPr>
        <p:grpSpPr>
          <a:xfrm>
            <a:off x="6356217" y="2406486"/>
            <a:ext cx="307291" cy="440176"/>
            <a:chOff x="6398226" y="2778394"/>
            <a:chExt cx="257100" cy="525725"/>
          </a:xfrm>
        </p:grpSpPr>
        <p:sp>
          <p:nvSpPr>
            <p:cNvPr id="248" name="Google Shape;3529;p16">
              <a:extLst>
                <a:ext uri="{FF2B5EF4-FFF2-40B4-BE49-F238E27FC236}">
                  <a16:creationId xmlns:a16="http://schemas.microsoft.com/office/drawing/2014/main" id="{CD6851C7-0C51-4C06-A66B-7C53F11CB669}"/>
                </a:ext>
              </a:extLst>
            </p:cNvPr>
            <p:cNvSpPr/>
            <p:nvPr/>
          </p:nvSpPr>
          <p:spPr>
            <a:xfrm>
              <a:off x="6454675" y="2908976"/>
              <a:ext cx="144300" cy="279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3530;p16">
              <a:extLst>
                <a:ext uri="{FF2B5EF4-FFF2-40B4-BE49-F238E27FC236}">
                  <a16:creationId xmlns:a16="http://schemas.microsoft.com/office/drawing/2014/main" id="{32B1056A-36AA-4C78-9729-E0B8E71E15ED}"/>
                </a:ext>
              </a:extLst>
            </p:cNvPr>
            <p:cNvSpPr txBox="1"/>
            <p:nvPr/>
          </p:nvSpPr>
          <p:spPr>
            <a:xfrm>
              <a:off x="6398226"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2015</a:t>
              </a:r>
              <a:endParaRPr sz="500" b="0" i="0" u="none" strike="noStrike" cap="none">
                <a:solidFill>
                  <a:srgbClr val="FCFCFC"/>
                </a:solidFill>
                <a:latin typeface="Montserrat"/>
                <a:ea typeface="Montserrat"/>
                <a:cs typeface="Montserrat"/>
                <a:sym typeface="Montserrat"/>
              </a:endParaRPr>
            </a:p>
          </p:txBody>
        </p:sp>
        <p:sp>
          <p:nvSpPr>
            <p:cNvPr id="250" name="Google Shape;3531;p16">
              <a:extLst>
                <a:ext uri="{FF2B5EF4-FFF2-40B4-BE49-F238E27FC236}">
                  <a16:creationId xmlns:a16="http://schemas.microsoft.com/office/drawing/2014/main" id="{DDC19A47-4D5A-4EC4-8BBF-9D3769138A38}"/>
                </a:ext>
              </a:extLst>
            </p:cNvPr>
            <p:cNvSpPr txBox="1"/>
            <p:nvPr/>
          </p:nvSpPr>
          <p:spPr>
            <a:xfrm>
              <a:off x="6398226" y="2778394"/>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139</a:t>
              </a:r>
              <a:endParaRPr sz="500" b="1" i="0" u="none" strike="noStrike" cap="none">
                <a:solidFill>
                  <a:srgbClr val="FCFCFC"/>
                </a:solidFill>
                <a:latin typeface="Montserrat"/>
                <a:ea typeface="Montserrat"/>
                <a:cs typeface="Montserrat"/>
                <a:sym typeface="Montserrat"/>
              </a:endParaRPr>
            </a:p>
          </p:txBody>
        </p:sp>
      </p:grpSp>
      <p:grpSp>
        <p:nvGrpSpPr>
          <p:cNvPr id="251" name="Google Shape;3532;p16">
            <a:extLst>
              <a:ext uri="{FF2B5EF4-FFF2-40B4-BE49-F238E27FC236}">
                <a16:creationId xmlns:a16="http://schemas.microsoft.com/office/drawing/2014/main" id="{16C43280-09C3-46D1-A00D-2EF9992268E4}"/>
              </a:ext>
            </a:extLst>
          </p:cNvPr>
          <p:cNvGrpSpPr/>
          <p:nvPr/>
        </p:nvGrpSpPr>
        <p:grpSpPr>
          <a:xfrm>
            <a:off x="6674756" y="2332513"/>
            <a:ext cx="307291" cy="512396"/>
            <a:chOff x="6638955" y="2692138"/>
            <a:chExt cx="257100" cy="611981"/>
          </a:xfrm>
        </p:grpSpPr>
        <p:sp>
          <p:nvSpPr>
            <p:cNvPr id="252" name="Google Shape;3533;p16">
              <a:extLst>
                <a:ext uri="{FF2B5EF4-FFF2-40B4-BE49-F238E27FC236}">
                  <a16:creationId xmlns:a16="http://schemas.microsoft.com/office/drawing/2014/main" id="{7DEDB346-AE50-4A97-9942-B03BAA93B2AA}"/>
                </a:ext>
              </a:extLst>
            </p:cNvPr>
            <p:cNvSpPr/>
            <p:nvPr/>
          </p:nvSpPr>
          <p:spPr>
            <a:xfrm>
              <a:off x="6695400" y="2817593"/>
              <a:ext cx="144300" cy="3711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3534;p16">
              <a:extLst>
                <a:ext uri="{FF2B5EF4-FFF2-40B4-BE49-F238E27FC236}">
                  <a16:creationId xmlns:a16="http://schemas.microsoft.com/office/drawing/2014/main" id="{6BF82EC8-69CC-4553-86B9-A7490B945FF6}"/>
                </a:ext>
              </a:extLst>
            </p:cNvPr>
            <p:cNvSpPr txBox="1"/>
            <p:nvPr/>
          </p:nvSpPr>
          <p:spPr>
            <a:xfrm>
              <a:off x="6638955"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2016</a:t>
              </a:r>
              <a:endParaRPr sz="500" b="0" i="0" u="none" strike="noStrike" cap="none">
                <a:solidFill>
                  <a:srgbClr val="FCFCFC"/>
                </a:solidFill>
                <a:latin typeface="Montserrat"/>
                <a:ea typeface="Montserrat"/>
                <a:cs typeface="Montserrat"/>
                <a:sym typeface="Montserrat"/>
              </a:endParaRPr>
            </a:p>
          </p:txBody>
        </p:sp>
        <p:sp>
          <p:nvSpPr>
            <p:cNvPr id="254" name="Google Shape;3535;p16">
              <a:extLst>
                <a:ext uri="{FF2B5EF4-FFF2-40B4-BE49-F238E27FC236}">
                  <a16:creationId xmlns:a16="http://schemas.microsoft.com/office/drawing/2014/main" id="{12318F27-62F3-4614-8E07-6777CE39BACF}"/>
                </a:ext>
              </a:extLst>
            </p:cNvPr>
            <p:cNvSpPr txBox="1"/>
            <p:nvPr/>
          </p:nvSpPr>
          <p:spPr>
            <a:xfrm>
              <a:off x="6638955" y="2692138"/>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217</a:t>
              </a:r>
              <a:endParaRPr sz="500" b="1" i="0" u="none" strike="noStrike" cap="none">
                <a:solidFill>
                  <a:srgbClr val="FCFCFC"/>
                </a:solidFill>
                <a:latin typeface="Montserrat"/>
                <a:ea typeface="Montserrat"/>
                <a:cs typeface="Montserrat"/>
                <a:sym typeface="Montserrat"/>
              </a:endParaRPr>
            </a:p>
          </p:txBody>
        </p:sp>
      </p:grpSp>
      <p:grpSp>
        <p:nvGrpSpPr>
          <p:cNvPr id="255" name="Google Shape;3536;p16">
            <a:extLst>
              <a:ext uri="{FF2B5EF4-FFF2-40B4-BE49-F238E27FC236}">
                <a16:creationId xmlns:a16="http://schemas.microsoft.com/office/drawing/2014/main" id="{EA892B96-04C7-4400-AB4B-E25B3F0340F5}"/>
              </a:ext>
            </a:extLst>
          </p:cNvPr>
          <p:cNvGrpSpPr/>
          <p:nvPr/>
        </p:nvGrpSpPr>
        <p:grpSpPr>
          <a:xfrm>
            <a:off x="6993414" y="2048727"/>
            <a:ext cx="307291" cy="797942"/>
            <a:chOff x="6879684" y="2351097"/>
            <a:chExt cx="257100" cy="953022"/>
          </a:xfrm>
        </p:grpSpPr>
        <p:sp>
          <p:nvSpPr>
            <p:cNvPr id="256" name="Google Shape;3537;p16">
              <a:extLst>
                <a:ext uri="{FF2B5EF4-FFF2-40B4-BE49-F238E27FC236}">
                  <a16:creationId xmlns:a16="http://schemas.microsoft.com/office/drawing/2014/main" id="{DAC9BA43-A7BA-4BB2-A44F-73D55EBD5143}"/>
                </a:ext>
              </a:extLst>
            </p:cNvPr>
            <p:cNvSpPr/>
            <p:nvPr/>
          </p:nvSpPr>
          <p:spPr>
            <a:xfrm>
              <a:off x="6936150" y="2469913"/>
              <a:ext cx="144300" cy="718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3538;p16">
              <a:extLst>
                <a:ext uri="{FF2B5EF4-FFF2-40B4-BE49-F238E27FC236}">
                  <a16:creationId xmlns:a16="http://schemas.microsoft.com/office/drawing/2014/main" id="{E5023047-1259-4C55-A804-256CF99FB363}"/>
                </a:ext>
              </a:extLst>
            </p:cNvPr>
            <p:cNvSpPr txBox="1"/>
            <p:nvPr/>
          </p:nvSpPr>
          <p:spPr>
            <a:xfrm>
              <a:off x="6879684"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2017</a:t>
              </a:r>
              <a:endParaRPr sz="500" b="0" i="0" u="none" strike="noStrike" cap="none">
                <a:solidFill>
                  <a:srgbClr val="FCFCFC"/>
                </a:solidFill>
                <a:latin typeface="Montserrat"/>
                <a:ea typeface="Montserrat"/>
                <a:cs typeface="Montserrat"/>
                <a:sym typeface="Montserrat"/>
              </a:endParaRPr>
            </a:p>
          </p:txBody>
        </p:sp>
        <p:sp>
          <p:nvSpPr>
            <p:cNvPr id="258" name="Google Shape;3539;p16">
              <a:extLst>
                <a:ext uri="{FF2B5EF4-FFF2-40B4-BE49-F238E27FC236}">
                  <a16:creationId xmlns:a16="http://schemas.microsoft.com/office/drawing/2014/main" id="{E1835A9C-40FC-4787-B21C-595EC885992F}"/>
                </a:ext>
              </a:extLst>
            </p:cNvPr>
            <p:cNvSpPr txBox="1"/>
            <p:nvPr/>
          </p:nvSpPr>
          <p:spPr>
            <a:xfrm>
              <a:off x="6879684" y="2351097"/>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420</a:t>
              </a:r>
              <a:endParaRPr sz="500" b="1" i="0" u="none" strike="noStrike" cap="none">
                <a:solidFill>
                  <a:srgbClr val="FCFCFC"/>
                </a:solidFill>
                <a:latin typeface="Montserrat"/>
                <a:ea typeface="Montserrat"/>
                <a:cs typeface="Montserrat"/>
                <a:sym typeface="Montserrat"/>
              </a:endParaRPr>
            </a:p>
          </p:txBody>
        </p:sp>
      </p:grpSp>
      <p:grpSp>
        <p:nvGrpSpPr>
          <p:cNvPr id="259" name="Google Shape;3540;p16">
            <a:extLst>
              <a:ext uri="{FF2B5EF4-FFF2-40B4-BE49-F238E27FC236}">
                <a16:creationId xmlns:a16="http://schemas.microsoft.com/office/drawing/2014/main" id="{F0431A6B-04B8-476F-AFEA-23F73A6E6F23}"/>
              </a:ext>
            </a:extLst>
          </p:cNvPr>
          <p:cNvGrpSpPr/>
          <p:nvPr/>
        </p:nvGrpSpPr>
        <p:grpSpPr>
          <a:xfrm>
            <a:off x="7312012" y="1901809"/>
            <a:ext cx="307291" cy="944851"/>
            <a:chOff x="7120412" y="2175633"/>
            <a:chExt cx="257100" cy="1128486"/>
          </a:xfrm>
        </p:grpSpPr>
        <p:sp>
          <p:nvSpPr>
            <p:cNvPr id="260" name="Google Shape;3541;p16">
              <a:extLst>
                <a:ext uri="{FF2B5EF4-FFF2-40B4-BE49-F238E27FC236}">
                  <a16:creationId xmlns:a16="http://schemas.microsoft.com/office/drawing/2014/main" id="{26124439-0E82-4D1A-96E3-08C56CC3FCDE}"/>
                </a:ext>
              </a:extLst>
            </p:cNvPr>
            <p:cNvSpPr/>
            <p:nvPr/>
          </p:nvSpPr>
          <p:spPr>
            <a:xfrm>
              <a:off x="7176875" y="2290597"/>
              <a:ext cx="144300" cy="897549"/>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3542;p16">
              <a:extLst>
                <a:ext uri="{FF2B5EF4-FFF2-40B4-BE49-F238E27FC236}">
                  <a16:creationId xmlns:a16="http://schemas.microsoft.com/office/drawing/2014/main" id="{5E649CB6-F799-4787-9DE7-77F8AE7A7CF4}"/>
                </a:ext>
              </a:extLst>
            </p:cNvPr>
            <p:cNvSpPr txBox="1"/>
            <p:nvPr/>
          </p:nvSpPr>
          <p:spPr>
            <a:xfrm>
              <a:off x="7120412"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2018</a:t>
              </a:r>
              <a:endParaRPr sz="500" b="0" i="0" u="none" strike="noStrike" cap="none">
                <a:solidFill>
                  <a:srgbClr val="FCFCFC"/>
                </a:solidFill>
                <a:latin typeface="Montserrat"/>
                <a:ea typeface="Montserrat"/>
                <a:cs typeface="Montserrat"/>
                <a:sym typeface="Montserrat"/>
              </a:endParaRPr>
            </a:p>
          </p:txBody>
        </p:sp>
        <p:sp>
          <p:nvSpPr>
            <p:cNvPr id="262" name="Google Shape;3543;p16">
              <a:extLst>
                <a:ext uri="{FF2B5EF4-FFF2-40B4-BE49-F238E27FC236}">
                  <a16:creationId xmlns:a16="http://schemas.microsoft.com/office/drawing/2014/main" id="{921770B0-2353-47D4-B3B6-A01D75B88662}"/>
                </a:ext>
              </a:extLst>
            </p:cNvPr>
            <p:cNvSpPr txBox="1"/>
            <p:nvPr/>
          </p:nvSpPr>
          <p:spPr>
            <a:xfrm>
              <a:off x="7120412" y="2175633"/>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600</a:t>
              </a:r>
              <a:endParaRPr sz="500" b="1" i="0" u="none" strike="noStrike" cap="none">
                <a:solidFill>
                  <a:srgbClr val="FCFCFC"/>
                </a:solidFill>
                <a:latin typeface="Montserrat"/>
                <a:ea typeface="Montserrat"/>
                <a:cs typeface="Montserrat"/>
                <a:sym typeface="Montserrat"/>
              </a:endParaRPr>
            </a:p>
          </p:txBody>
        </p:sp>
      </p:grpSp>
      <p:grpSp>
        <p:nvGrpSpPr>
          <p:cNvPr id="263" name="Google Shape;3544;p16">
            <a:extLst>
              <a:ext uri="{FF2B5EF4-FFF2-40B4-BE49-F238E27FC236}">
                <a16:creationId xmlns:a16="http://schemas.microsoft.com/office/drawing/2014/main" id="{3D6FEF26-2DF0-486C-8FE7-8C06EA0252A0}"/>
              </a:ext>
            </a:extLst>
          </p:cNvPr>
          <p:cNvGrpSpPr/>
          <p:nvPr/>
        </p:nvGrpSpPr>
        <p:grpSpPr>
          <a:xfrm>
            <a:off x="7630610" y="1484733"/>
            <a:ext cx="307291" cy="1361930"/>
            <a:chOff x="7361141" y="1677494"/>
            <a:chExt cx="257100" cy="1626625"/>
          </a:xfrm>
        </p:grpSpPr>
        <p:sp>
          <p:nvSpPr>
            <p:cNvPr id="264" name="Google Shape;3545;p16">
              <a:extLst>
                <a:ext uri="{FF2B5EF4-FFF2-40B4-BE49-F238E27FC236}">
                  <a16:creationId xmlns:a16="http://schemas.microsoft.com/office/drawing/2014/main" id="{BB1FD09F-3802-45AD-B045-8645ADE7CD0A}"/>
                </a:ext>
              </a:extLst>
            </p:cNvPr>
            <p:cNvSpPr/>
            <p:nvPr/>
          </p:nvSpPr>
          <p:spPr>
            <a:xfrm>
              <a:off x="7417600" y="1792445"/>
              <a:ext cx="144300" cy="13962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3546;p16">
              <a:extLst>
                <a:ext uri="{FF2B5EF4-FFF2-40B4-BE49-F238E27FC236}">
                  <a16:creationId xmlns:a16="http://schemas.microsoft.com/office/drawing/2014/main" id="{B8250F93-FFEE-4CCE-A8BD-2AFEA82EAFE1}"/>
                </a:ext>
              </a:extLst>
            </p:cNvPr>
            <p:cNvSpPr txBox="1"/>
            <p:nvPr/>
          </p:nvSpPr>
          <p:spPr>
            <a:xfrm>
              <a:off x="7361141"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2019</a:t>
              </a:r>
              <a:endParaRPr sz="500" b="0" i="0" u="none" strike="noStrike" cap="none">
                <a:solidFill>
                  <a:srgbClr val="FCFCFC"/>
                </a:solidFill>
                <a:latin typeface="Montserrat"/>
                <a:ea typeface="Montserrat"/>
                <a:cs typeface="Montserrat"/>
                <a:sym typeface="Montserrat"/>
              </a:endParaRPr>
            </a:p>
          </p:txBody>
        </p:sp>
        <p:sp>
          <p:nvSpPr>
            <p:cNvPr id="266" name="Google Shape;3547;p16">
              <a:extLst>
                <a:ext uri="{FF2B5EF4-FFF2-40B4-BE49-F238E27FC236}">
                  <a16:creationId xmlns:a16="http://schemas.microsoft.com/office/drawing/2014/main" id="{71F425F5-4967-40F4-B53B-FF95E096B1F0}"/>
                </a:ext>
              </a:extLst>
            </p:cNvPr>
            <p:cNvSpPr txBox="1"/>
            <p:nvPr/>
          </p:nvSpPr>
          <p:spPr>
            <a:xfrm>
              <a:off x="7361141" y="1677494"/>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1109</a:t>
              </a:r>
              <a:endParaRPr sz="500" b="1" i="0" u="none" strike="noStrike" cap="none">
                <a:solidFill>
                  <a:srgbClr val="FCFCFC"/>
                </a:solidFill>
                <a:latin typeface="Montserrat"/>
                <a:ea typeface="Montserrat"/>
                <a:cs typeface="Montserrat"/>
                <a:sym typeface="Montserrat"/>
              </a:endParaRPr>
            </a:p>
          </p:txBody>
        </p:sp>
      </p:grpSp>
      <p:grpSp>
        <p:nvGrpSpPr>
          <p:cNvPr id="267" name="Google Shape;3548;p16">
            <a:extLst>
              <a:ext uri="{FF2B5EF4-FFF2-40B4-BE49-F238E27FC236}">
                <a16:creationId xmlns:a16="http://schemas.microsoft.com/office/drawing/2014/main" id="{4526F9AF-E43D-4B05-9191-E51F7ACFDC51}"/>
              </a:ext>
            </a:extLst>
          </p:cNvPr>
          <p:cNvGrpSpPr/>
          <p:nvPr/>
        </p:nvGrpSpPr>
        <p:grpSpPr>
          <a:xfrm>
            <a:off x="7949207" y="1388038"/>
            <a:ext cx="317486" cy="1458627"/>
            <a:chOff x="7593340" y="1562005"/>
            <a:chExt cx="265630" cy="1742114"/>
          </a:xfrm>
        </p:grpSpPr>
        <p:sp>
          <p:nvSpPr>
            <p:cNvPr id="268" name="Google Shape;3549;p16">
              <a:extLst>
                <a:ext uri="{FF2B5EF4-FFF2-40B4-BE49-F238E27FC236}">
                  <a16:creationId xmlns:a16="http://schemas.microsoft.com/office/drawing/2014/main" id="{8EB1AC0C-EE82-4D59-84C9-E736421DDFB2}"/>
                </a:ext>
              </a:extLst>
            </p:cNvPr>
            <p:cNvSpPr/>
            <p:nvPr/>
          </p:nvSpPr>
          <p:spPr>
            <a:xfrm>
              <a:off x="7649675" y="1688974"/>
              <a:ext cx="144300" cy="1499493"/>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3550;p16">
              <a:extLst>
                <a:ext uri="{FF2B5EF4-FFF2-40B4-BE49-F238E27FC236}">
                  <a16:creationId xmlns:a16="http://schemas.microsoft.com/office/drawing/2014/main" id="{DEA24BAA-B23E-4649-8A1B-86B42C65449D}"/>
                </a:ext>
              </a:extLst>
            </p:cNvPr>
            <p:cNvSpPr txBox="1"/>
            <p:nvPr/>
          </p:nvSpPr>
          <p:spPr>
            <a:xfrm>
              <a:off x="7593340"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2020</a:t>
              </a:r>
              <a:endParaRPr sz="500" b="0" i="0" u="none" strike="noStrike" cap="none">
                <a:solidFill>
                  <a:srgbClr val="FCFCFC"/>
                </a:solidFill>
                <a:latin typeface="Montserrat"/>
                <a:ea typeface="Montserrat"/>
                <a:cs typeface="Montserrat"/>
                <a:sym typeface="Montserrat"/>
              </a:endParaRPr>
            </a:p>
          </p:txBody>
        </p:sp>
        <p:sp>
          <p:nvSpPr>
            <p:cNvPr id="270" name="Google Shape;3551;p16">
              <a:extLst>
                <a:ext uri="{FF2B5EF4-FFF2-40B4-BE49-F238E27FC236}">
                  <a16:creationId xmlns:a16="http://schemas.microsoft.com/office/drawing/2014/main" id="{4597440E-B615-4907-BCFE-B61DB5345E8F}"/>
                </a:ext>
              </a:extLst>
            </p:cNvPr>
            <p:cNvSpPr txBox="1"/>
            <p:nvPr/>
          </p:nvSpPr>
          <p:spPr>
            <a:xfrm>
              <a:off x="7601870" y="1562005"/>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1250</a:t>
              </a:r>
              <a:endParaRPr sz="500" b="1" i="0" u="none" strike="noStrike" cap="none">
                <a:solidFill>
                  <a:srgbClr val="FCFCFC"/>
                </a:solidFill>
                <a:latin typeface="Montserrat"/>
                <a:ea typeface="Montserrat"/>
                <a:cs typeface="Montserrat"/>
                <a:sym typeface="Montserrat"/>
              </a:endParaRPr>
            </a:p>
          </p:txBody>
        </p:sp>
      </p:grpSp>
      <p:grpSp>
        <p:nvGrpSpPr>
          <p:cNvPr id="271" name="Google Shape;3554;p16">
            <a:extLst>
              <a:ext uri="{FF2B5EF4-FFF2-40B4-BE49-F238E27FC236}">
                <a16:creationId xmlns:a16="http://schemas.microsoft.com/office/drawing/2014/main" id="{11E7692A-1BAB-4802-B3E1-030A26056D6A}"/>
              </a:ext>
            </a:extLst>
          </p:cNvPr>
          <p:cNvGrpSpPr/>
          <p:nvPr/>
        </p:nvGrpSpPr>
        <p:grpSpPr>
          <a:xfrm>
            <a:off x="8278002" y="1132607"/>
            <a:ext cx="307291" cy="1714058"/>
            <a:chOff x="8214438" y="1256930"/>
            <a:chExt cx="257100" cy="2047189"/>
          </a:xfrm>
        </p:grpSpPr>
        <p:sp>
          <p:nvSpPr>
            <p:cNvPr id="272" name="Google Shape;3555;p16">
              <a:extLst>
                <a:ext uri="{FF2B5EF4-FFF2-40B4-BE49-F238E27FC236}">
                  <a16:creationId xmlns:a16="http://schemas.microsoft.com/office/drawing/2014/main" id="{87430BE1-82EF-404A-A8FD-AD4249682F46}"/>
                </a:ext>
              </a:extLst>
            </p:cNvPr>
            <p:cNvSpPr/>
            <p:nvPr/>
          </p:nvSpPr>
          <p:spPr>
            <a:xfrm>
              <a:off x="8262250" y="1384101"/>
              <a:ext cx="144300" cy="1804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3556;p16">
              <a:extLst>
                <a:ext uri="{FF2B5EF4-FFF2-40B4-BE49-F238E27FC236}">
                  <a16:creationId xmlns:a16="http://schemas.microsoft.com/office/drawing/2014/main" id="{92CDF74E-DE49-46EA-89A3-916D3DB1CB71}"/>
                </a:ext>
              </a:extLst>
            </p:cNvPr>
            <p:cNvSpPr txBox="1"/>
            <p:nvPr/>
          </p:nvSpPr>
          <p:spPr>
            <a:xfrm>
              <a:off x="8214438" y="3227019"/>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2023</a:t>
              </a:r>
              <a:endParaRPr sz="500" b="0" i="0" u="none" strike="noStrike" cap="none">
                <a:solidFill>
                  <a:srgbClr val="FCFCFC"/>
                </a:solidFill>
                <a:latin typeface="Montserrat"/>
                <a:ea typeface="Montserrat"/>
                <a:cs typeface="Montserrat"/>
                <a:sym typeface="Montserrat"/>
              </a:endParaRPr>
            </a:p>
          </p:txBody>
        </p:sp>
        <p:sp>
          <p:nvSpPr>
            <p:cNvPr id="274" name="Google Shape;3557;p16">
              <a:extLst>
                <a:ext uri="{FF2B5EF4-FFF2-40B4-BE49-F238E27FC236}">
                  <a16:creationId xmlns:a16="http://schemas.microsoft.com/office/drawing/2014/main" id="{9BAC467C-0A3A-4A10-B672-1213016BBDB8}"/>
                </a:ext>
              </a:extLst>
            </p:cNvPr>
            <p:cNvSpPr txBox="1"/>
            <p:nvPr/>
          </p:nvSpPr>
          <p:spPr>
            <a:xfrm>
              <a:off x="8214438" y="1256930"/>
              <a:ext cx="257100" cy="918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CFCFC"/>
                  </a:solidFill>
                  <a:latin typeface="Montserrat"/>
                  <a:ea typeface="Montserrat"/>
                  <a:cs typeface="Montserrat"/>
                  <a:sym typeface="Montserrat"/>
                </a:rPr>
                <a:t>1800</a:t>
              </a:r>
              <a:endParaRPr sz="500" b="1" i="0" u="none" strike="noStrike" cap="none">
                <a:solidFill>
                  <a:srgbClr val="FCFCFC"/>
                </a:solidFill>
                <a:latin typeface="Montserrat"/>
                <a:ea typeface="Montserrat"/>
                <a:cs typeface="Montserrat"/>
                <a:sym typeface="Montserrat"/>
              </a:endParaRPr>
            </a:p>
          </p:txBody>
        </p:sp>
      </p:grpSp>
      <p:sp>
        <p:nvSpPr>
          <p:cNvPr id="275" name="Google Shape;3555;p16">
            <a:extLst>
              <a:ext uri="{FF2B5EF4-FFF2-40B4-BE49-F238E27FC236}">
                <a16:creationId xmlns:a16="http://schemas.microsoft.com/office/drawing/2014/main" id="{AFC4B33C-0AA3-4D53-A8AB-B4749CD99A61}"/>
              </a:ext>
            </a:extLst>
          </p:cNvPr>
          <p:cNvSpPr/>
          <p:nvPr/>
        </p:nvSpPr>
        <p:spPr>
          <a:xfrm>
            <a:off x="8653716" y="1095578"/>
            <a:ext cx="172470" cy="1654367"/>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3557;p16">
            <a:extLst>
              <a:ext uri="{FF2B5EF4-FFF2-40B4-BE49-F238E27FC236}">
                <a16:creationId xmlns:a16="http://schemas.microsoft.com/office/drawing/2014/main" id="{3CA886BD-36B4-46D3-8BE1-BFD8FA9B2B29}"/>
              </a:ext>
            </a:extLst>
          </p:cNvPr>
          <p:cNvSpPr txBox="1"/>
          <p:nvPr/>
        </p:nvSpPr>
        <p:spPr>
          <a:xfrm>
            <a:off x="8596570" y="986570"/>
            <a:ext cx="307290" cy="769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a:solidFill>
                  <a:srgbClr val="FCFCFC"/>
                </a:solidFill>
                <a:latin typeface="Montserrat"/>
                <a:ea typeface="Montserrat"/>
                <a:cs typeface="Montserrat"/>
                <a:sym typeface="Montserrat"/>
              </a:rPr>
              <a:t>2200</a:t>
            </a:r>
            <a:r>
              <a:rPr lang="en" sz="500" b="1" i="0" u="none" strike="noStrike" cap="none">
                <a:solidFill>
                  <a:srgbClr val="FCFCFC"/>
                </a:solidFill>
                <a:latin typeface="Montserrat"/>
                <a:ea typeface="Montserrat"/>
                <a:cs typeface="Montserrat"/>
                <a:sym typeface="Montserrat"/>
              </a:rPr>
              <a:t>+</a:t>
            </a:r>
            <a:endParaRPr sz="500" b="1" i="0" u="none" strike="noStrike" cap="none">
              <a:solidFill>
                <a:srgbClr val="FCFCFC"/>
              </a:solidFill>
              <a:latin typeface="Montserrat"/>
              <a:ea typeface="Montserrat"/>
              <a:cs typeface="Montserrat"/>
              <a:sym typeface="Montserrat"/>
            </a:endParaRPr>
          </a:p>
        </p:txBody>
      </p:sp>
      <p:sp>
        <p:nvSpPr>
          <p:cNvPr id="278" name="Google Shape;3556;p16">
            <a:extLst>
              <a:ext uri="{FF2B5EF4-FFF2-40B4-BE49-F238E27FC236}">
                <a16:creationId xmlns:a16="http://schemas.microsoft.com/office/drawing/2014/main" id="{678EC859-F538-4F8B-B02E-B32EB5752EBF}"/>
              </a:ext>
            </a:extLst>
          </p:cNvPr>
          <p:cNvSpPr txBox="1"/>
          <p:nvPr/>
        </p:nvSpPr>
        <p:spPr>
          <a:xfrm>
            <a:off x="8596570" y="2782111"/>
            <a:ext cx="307290" cy="769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0" i="0" u="none" strike="noStrike" cap="none">
                <a:solidFill>
                  <a:srgbClr val="FCFCFC"/>
                </a:solidFill>
                <a:latin typeface="Montserrat"/>
                <a:ea typeface="Montserrat"/>
                <a:cs typeface="Montserrat"/>
                <a:sym typeface="Montserrat"/>
              </a:rPr>
              <a:t>2024</a:t>
            </a:r>
            <a:endParaRPr sz="500" b="0" i="0" u="none" strike="noStrike" cap="none">
              <a:solidFill>
                <a:srgbClr val="FCFCFC"/>
              </a:solidFill>
              <a:latin typeface="Montserrat"/>
              <a:ea typeface="Montserrat"/>
              <a:cs typeface="Montserrat"/>
              <a:sym typeface="Montserrat"/>
            </a:endParaRPr>
          </a:p>
        </p:txBody>
      </p:sp>
      <p:sp>
        <p:nvSpPr>
          <p:cNvPr id="279" name="Google Shape;3639;p24">
            <a:extLst>
              <a:ext uri="{FF2B5EF4-FFF2-40B4-BE49-F238E27FC236}">
                <a16:creationId xmlns:a16="http://schemas.microsoft.com/office/drawing/2014/main" id="{ED2678AD-6B4E-4B7A-AA93-8FFEF8EC3954}"/>
              </a:ext>
            </a:extLst>
          </p:cNvPr>
          <p:cNvSpPr txBox="1"/>
          <p:nvPr/>
        </p:nvSpPr>
        <p:spPr>
          <a:xfrm>
            <a:off x="5365397" y="3028674"/>
            <a:ext cx="1828800" cy="184666"/>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Montserrat"/>
                <a:ea typeface="Montserrat"/>
                <a:cs typeface="Montserrat"/>
                <a:sym typeface="Montserrat"/>
              </a:rPr>
              <a:t>Certification</a:t>
            </a:r>
            <a:endParaRPr sz="1200" b="1">
              <a:solidFill>
                <a:srgbClr val="FFFFFF"/>
              </a:solidFill>
              <a:latin typeface="Montserrat"/>
              <a:ea typeface="Montserrat"/>
              <a:cs typeface="Montserrat"/>
              <a:sym typeface="Montserrat"/>
            </a:endParaRPr>
          </a:p>
        </p:txBody>
      </p:sp>
      <p:grpSp>
        <p:nvGrpSpPr>
          <p:cNvPr id="280" name="Group 279">
            <a:extLst>
              <a:ext uri="{FF2B5EF4-FFF2-40B4-BE49-F238E27FC236}">
                <a16:creationId xmlns:a16="http://schemas.microsoft.com/office/drawing/2014/main" id="{68902712-A5B7-431F-95E6-EF076CD57EAA}"/>
              </a:ext>
            </a:extLst>
          </p:cNvPr>
          <p:cNvGrpSpPr/>
          <p:nvPr/>
        </p:nvGrpSpPr>
        <p:grpSpPr>
          <a:xfrm>
            <a:off x="5379524" y="3340784"/>
            <a:ext cx="3553126" cy="493799"/>
            <a:chOff x="5371937" y="3340784"/>
            <a:chExt cx="3553126" cy="493799"/>
          </a:xfrm>
        </p:grpSpPr>
        <p:grpSp>
          <p:nvGrpSpPr>
            <p:cNvPr id="281" name="Google Shape;3569;p16">
              <a:extLst>
                <a:ext uri="{FF2B5EF4-FFF2-40B4-BE49-F238E27FC236}">
                  <a16:creationId xmlns:a16="http://schemas.microsoft.com/office/drawing/2014/main" id="{9766A590-BD98-4F5D-87C4-3644AF6F6387}"/>
                </a:ext>
              </a:extLst>
            </p:cNvPr>
            <p:cNvGrpSpPr/>
            <p:nvPr/>
          </p:nvGrpSpPr>
          <p:grpSpPr>
            <a:xfrm>
              <a:off x="5371937" y="3340811"/>
              <a:ext cx="493746" cy="493746"/>
              <a:chOff x="5434975" y="1555150"/>
              <a:chExt cx="1041000" cy="1041000"/>
            </a:xfrm>
          </p:grpSpPr>
          <p:sp>
            <p:nvSpPr>
              <p:cNvPr id="297" name="Google Shape;3570;p16">
                <a:extLst>
                  <a:ext uri="{FF2B5EF4-FFF2-40B4-BE49-F238E27FC236}">
                    <a16:creationId xmlns:a16="http://schemas.microsoft.com/office/drawing/2014/main" id="{7539CC4F-B0CE-48D4-8689-72B42433C0AC}"/>
                  </a:ext>
                </a:extLst>
              </p:cNvPr>
              <p:cNvSpPr/>
              <p:nvPr/>
            </p:nvSpPr>
            <p:spPr>
              <a:xfrm>
                <a:off x="5434975" y="1555150"/>
                <a:ext cx="1041000" cy="1041000"/>
              </a:xfrm>
              <a:prstGeom prst="ellipse">
                <a:avLst/>
              </a:prstGeom>
              <a:solidFill>
                <a:srgbClr val="FFFCF4"/>
              </a:solidFill>
              <a:ln w="9525" cap="flat" cmpd="sng">
                <a:solidFill>
                  <a:srgbClr val="FFE599"/>
                </a:solidFill>
                <a:prstDash val="solid"/>
                <a:round/>
                <a:headEnd type="none" w="sm" len="sm"/>
                <a:tailEnd type="none" w="sm" len="sm"/>
              </a:ln>
              <a:effectLst>
                <a:outerShdw blurRad="214313" dist="76200" dir="5640000" algn="bl" rotWithShape="0">
                  <a:srgbClr val="FFD966">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3571;p16">
                <a:extLst>
                  <a:ext uri="{FF2B5EF4-FFF2-40B4-BE49-F238E27FC236}">
                    <a16:creationId xmlns:a16="http://schemas.microsoft.com/office/drawing/2014/main" id="{B8FC156A-A4FE-4666-AB11-E01FB9BE9227}"/>
                  </a:ext>
                </a:extLst>
              </p:cNvPr>
              <p:cNvPicPr preferRelativeResize="0"/>
              <p:nvPr/>
            </p:nvPicPr>
            <p:blipFill>
              <a:blip r:embed="rId2">
                <a:alphaModFix/>
              </a:blip>
              <a:stretch>
                <a:fillRect/>
              </a:stretch>
            </p:blipFill>
            <p:spPr>
              <a:xfrm>
                <a:off x="5508912" y="1752031"/>
                <a:ext cx="892977" cy="665367"/>
              </a:xfrm>
              <a:prstGeom prst="rect">
                <a:avLst/>
              </a:prstGeom>
              <a:noFill/>
              <a:ln>
                <a:noFill/>
              </a:ln>
            </p:spPr>
          </p:pic>
        </p:grpSp>
        <p:grpSp>
          <p:nvGrpSpPr>
            <p:cNvPr id="282" name="Google Shape;3572;p16">
              <a:extLst>
                <a:ext uri="{FF2B5EF4-FFF2-40B4-BE49-F238E27FC236}">
                  <a16:creationId xmlns:a16="http://schemas.microsoft.com/office/drawing/2014/main" id="{32CEE75B-6FDF-4BFD-BD2A-897783A077AB}"/>
                </a:ext>
              </a:extLst>
            </p:cNvPr>
            <p:cNvGrpSpPr/>
            <p:nvPr/>
          </p:nvGrpSpPr>
          <p:grpSpPr>
            <a:xfrm>
              <a:off x="5985877" y="3340784"/>
              <a:ext cx="493799" cy="493799"/>
              <a:chOff x="539996" y="5800451"/>
              <a:chExt cx="532800" cy="532800"/>
            </a:xfrm>
          </p:grpSpPr>
          <p:sp>
            <p:nvSpPr>
              <p:cNvPr id="295" name="Google Shape;3573;p16">
                <a:extLst>
                  <a:ext uri="{FF2B5EF4-FFF2-40B4-BE49-F238E27FC236}">
                    <a16:creationId xmlns:a16="http://schemas.microsoft.com/office/drawing/2014/main" id="{02AAF3B6-E8C1-490E-A55C-96EE35ECC8A1}"/>
                  </a:ext>
                </a:extLst>
              </p:cNvPr>
              <p:cNvSpPr/>
              <p:nvPr/>
            </p:nvSpPr>
            <p:spPr>
              <a:xfrm>
                <a:off x="539996" y="5800451"/>
                <a:ext cx="532800" cy="532800"/>
              </a:xfrm>
              <a:prstGeom prst="ellipse">
                <a:avLst/>
              </a:prstGeom>
              <a:solidFill>
                <a:srgbClr val="FFFFFF"/>
              </a:solidFill>
              <a:ln>
                <a:noFill/>
              </a:ln>
              <a:effectLst>
                <a:outerShdw blurRad="214313" dist="76200" dir="5640000" algn="bl" rotWithShape="0">
                  <a:srgbClr val="231815">
                    <a:alpha val="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3574;p16">
                <a:extLst>
                  <a:ext uri="{FF2B5EF4-FFF2-40B4-BE49-F238E27FC236}">
                    <a16:creationId xmlns:a16="http://schemas.microsoft.com/office/drawing/2014/main" id="{92BDCED8-FA72-4883-8A3F-4E77342DC516}"/>
                  </a:ext>
                </a:extLst>
              </p:cNvPr>
              <p:cNvPicPr preferRelativeResize="0"/>
              <p:nvPr/>
            </p:nvPicPr>
            <p:blipFill rotWithShape="1">
              <a:blip r:embed="rId3">
                <a:alphaModFix/>
              </a:blip>
              <a:srcRect l="13202" t="13202" r="13202" b="13202"/>
              <a:stretch/>
            </p:blipFill>
            <p:spPr>
              <a:xfrm>
                <a:off x="637100" y="5897500"/>
                <a:ext cx="338700" cy="338700"/>
              </a:xfrm>
              <a:prstGeom prst="rect">
                <a:avLst/>
              </a:prstGeom>
              <a:noFill/>
              <a:ln>
                <a:noFill/>
              </a:ln>
            </p:spPr>
          </p:pic>
        </p:grpSp>
        <p:grpSp>
          <p:nvGrpSpPr>
            <p:cNvPr id="283" name="Google Shape;3575;p16">
              <a:extLst>
                <a:ext uri="{FF2B5EF4-FFF2-40B4-BE49-F238E27FC236}">
                  <a16:creationId xmlns:a16="http://schemas.microsoft.com/office/drawing/2014/main" id="{7D895992-37EA-4696-BE7B-05E74BA0C1A0}"/>
                </a:ext>
              </a:extLst>
            </p:cNvPr>
            <p:cNvGrpSpPr/>
            <p:nvPr/>
          </p:nvGrpSpPr>
          <p:grpSpPr>
            <a:xfrm>
              <a:off x="7211194" y="3342103"/>
              <a:ext cx="491161" cy="491161"/>
              <a:chOff x="3119673" y="6660416"/>
              <a:chExt cx="535500" cy="535500"/>
            </a:xfrm>
          </p:grpSpPr>
          <p:sp>
            <p:nvSpPr>
              <p:cNvPr id="293" name="Google Shape;3576;p16">
                <a:extLst>
                  <a:ext uri="{FF2B5EF4-FFF2-40B4-BE49-F238E27FC236}">
                    <a16:creationId xmlns:a16="http://schemas.microsoft.com/office/drawing/2014/main" id="{FE9909C6-87D3-455C-A11C-50E510F9A3B1}"/>
                  </a:ext>
                </a:extLst>
              </p:cNvPr>
              <p:cNvSpPr/>
              <p:nvPr/>
            </p:nvSpPr>
            <p:spPr>
              <a:xfrm>
                <a:off x="3119673" y="6660416"/>
                <a:ext cx="535500" cy="535500"/>
              </a:xfrm>
              <a:prstGeom prst="ellipse">
                <a:avLst/>
              </a:prstGeom>
              <a:solidFill>
                <a:srgbClr val="FFFFFF"/>
              </a:solidFill>
              <a:ln>
                <a:noFill/>
              </a:ln>
              <a:effectLst>
                <a:outerShdw blurRad="214313" dist="76200" dir="5640000" algn="bl" rotWithShape="0">
                  <a:srgbClr val="231815">
                    <a:alpha val="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3577;p16">
                <a:extLst>
                  <a:ext uri="{FF2B5EF4-FFF2-40B4-BE49-F238E27FC236}">
                    <a16:creationId xmlns:a16="http://schemas.microsoft.com/office/drawing/2014/main" id="{AE745887-5007-4D0A-A699-18BB7796EFEF}"/>
                  </a:ext>
                </a:extLst>
              </p:cNvPr>
              <p:cNvPicPr preferRelativeResize="0"/>
              <p:nvPr/>
            </p:nvPicPr>
            <p:blipFill>
              <a:blip r:embed="rId4">
                <a:alphaModFix/>
              </a:blip>
              <a:stretch>
                <a:fillRect/>
              </a:stretch>
            </p:blipFill>
            <p:spPr>
              <a:xfrm>
                <a:off x="3212859" y="6769445"/>
                <a:ext cx="349013" cy="291132"/>
              </a:xfrm>
              <a:prstGeom prst="rect">
                <a:avLst/>
              </a:prstGeom>
              <a:noFill/>
              <a:ln>
                <a:noFill/>
              </a:ln>
            </p:spPr>
          </p:pic>
        </p:grpSp>
        <p:grpSp>
          <p:nvGrpSpPr>
            <p:cNvPr id="284" name="Google Shape;3578;p16">
              <a:extLst>
                <a:ext uri="{FF2B5EF4-FFF2-40B4-BE49-F238E27FC236}">
                  <a16:creationId xmlns:a16="http://schemas.microsoft.com/office/drawing/2014/main" id="{7B4BAD6D-6BA7-4F24-92DC-84765AF343C5}"/>
                </a:ext>
              </a:extLst>
            </p:cNvPr>
            <p:cNvGrpSpPr/>
            <p:nvPr/>
          </p:nvGrpSpPr>
          <p:grpSpPr>
            <a:xfrm>
              <a:off x="8433902" y="3342103"/>
              <a:ext cx="491161" cy="491161"/>
              <a:chOff x="4841231" y="7604891"/>
              <a:chExt cx="535500" cy="535500"/>
            </a:xfrm>
          </p:grpSpPr>
          <p:sp>
            <p:nvSpPr>
              <p:cNvPr id="291" name="Google Shape;3579;p16">
                <a:extLst>
                  <a:ext uri="{FF2B5EF4-FFF2-40B4-BE49-F238E27FC236}">
                    <a16:creationId xmlns:a16="http://schemas.microsoft.com/office/drawing/2014/main" id="{84030F4D-8129-442B-B28A-AE2BE4D3B6AE}"/>
                  </a:ext>
                </a:extLst>
              </p:cNvPr>
              <p:cNvSpPr/>
              <p:nvPr/>
            </p:nvSpPr>
            <p:spPr>
              <a:xfrm>
                <a:off x="4841231" y="7604891"/>
                <a:ext cx="535500" cy="535500"/>
              </a:xfrm>
              <a:prstGeom prst="ellipse">
                <a:avLst/>
              </a:prstGeom>
              <a:solidFill>
                <a:srgbClr val="FFFFFF"/>
              </a:solidFill>
              <a:ln>
                <a:noFill/>
              </a:ln>
              <a:effectLst>
                <a:outerShdw blurRad="214313" dist="76200" dir="5640000" algn="bl" rotWithShape="0">
                  <a:srgbClr val="231815">
                    <a:alpha val="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3580;p16">
                <a:extLst>
                  <a:ext uri="{FF2B5EF4-FFF2-40B4-BE49-F238E27FC236}">
                    <a16:creationId xmlns:a16="http://schemas.microsoft.com/office/drawing/2014/main" id="{F01FE296-B7B8-42F6-81F8-96642221C115}"/>
                  </a:ext>
                </a:extLst>
              </p:cNvPr>
              <p:cNvPicPr preferRelativeResize="0"/>
              <p:nvPr/>
            </p:nvPicPr>
            <p:blipFill>
              <a:blip r:embed="rId5">
                <a:alphaModFix/>
              </a:blip>
              <a:stretch>
                <a:fillRect/>
              </a:stretch>
            </p:blipFill>
            <p:spPr>
              <a:xfrm>
                <a:off x="4915474" y="7698289"/>
                <a:ext cx="386901" cy="322402"/>
              </a:xfrm>
              <a:prstGeom prst="rect">
                <a:avLst/>
              </a:prstGeom>
              <a:noFill/>
              <a:ln>
                <a:noFill/>
              </a:ln>
            </p:spPr>
          </p:pic>
        </p:grpSp>
        <p:grpSp>
          <p:nvGrpSpPr>
            <p:cNvPr id="285" name="Google Shape;3581;p16">
              <a:extLst>
                <a:ext uri="{FF2B5EF4-FFF2-40B4-BE49-F238E27FC236}">
                  <a16:creationId xmlns:a16="http://schemas.microsoft.com/office/drawing/2014/main" id="{1FF3E919-4FAA-4712-AFF6-6EEE586919CA}"/>
                </a:ext>
              </a:extLst>
            </p:cNvPr>
            <p:cNvGrpSpPr/>
            <p:nvPr/>
          </p:nvGrpSpPr>
          <p:grpSpPr>
            <a:xfrm>
              <a:off x="7822549" y="3342103"/>
              <a:ext cx="491161" cy="491161"/>
              <a:chOff x="5684920" y="7604891"/>
              <a:chExt cx="535500" cy="535500"/>
            </a:xfrm>
          </p:grpSpPr>
          <p:sp>
            <p:nvSpPr>
              <p:cNvPr id="289" name="Google Shape;3582;p16">
                <a:extLst>
                  <a:ext uri="{FF2B5EF4-FFF2-40B4-BE49-F238E27FC236}">
                    <a16:creationId xmlns:a16="http://schemas.microsoft.com/office/drawing/2014/main" id="{90A7C382-799C-4BE8-9C8A-A1F889588FF3}"/>
                  </a:ext>
                </a:extLst>
              </p:cNvPr>
              <p:cNvSpPr/>
              <p:nvPr/>
            </p:nvSpPr>
            <p:spPr>
              <a:xfrm>
                <a:off x="5684920" y="7604891"/>
                <a:ext cx="535500" cy="535500"/>
              </a:xfrm>
              <a:prstGeom prst="ellipse">
                <a:avLst/>
              </a:prstGeom>
              <a:solidFill>
                <a:srgbClr val="FFFFFF"/>
              </a:solidFill>
              <a:ln>
                <a:noFill/>
              </a:ln>
              <a:effectLst>
                <a:outerShdw blurRad="214313" dist="76200" dir="5640000" algn="bl" rotWithShape="0">
                  <a:srgbClr val="231815">
                    <a:alpha val="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3583;p16">
                <a:extLst>
                  <a:ext uri="{FF2B5EF4-FFF2-40B4-BE49-F238E27FC236}">
                    <a16:creationId xmlns:a16="http://schemas.microsoft.com/office/drawing/2014/main" id="{C8BE2E54-E0EF-49B1-8F43-07433051EEF3}"/>
                  </a:ext>
                </a:extLst>
              </p:cNvPr>
              <p:cNvPicPr preferRelativeResize="0"/>
              <p:nvPr/>
            </p:nvPicPr>
            <p:blipFill>
              <a:blip r:embed="rId6">
                <a:alphaModFix/>
              </a:blip>
              <a:stretch>
                <a:fillRect/>
              </a:stretch>
            </p:blipFill>
            <p:spPr>
              <a:xfrm>
                <a:off x="5771236" y="7696679"/>
                <a:ext cx="349013" cy="349249"/>
              </a:xfrm>
              <a:prstGeom prst="rect">
                <a:avLst/>
              </a:prstGeom>
              <a:noFill/>
              <a:ln>
                <a:noFill/>
              </a:ln>
            </p:spPr>
          </p:pic>
        </p:grpSp>
        <p:grpSp>
          <p:nvGrpSpPr>
            <p:cNvPr id="286" name="Google Shape;3585;p16">
              <a:extLst>
                <a:ext uri="{FF2B5EF4-FFF2-40B4-BE49-F238E27FC236}">
                  <a16:creationId xmlns:a16="http://schemas.microsoft.com/office/drawing/2014/main" id="{72DF9589-0ABC-4E68-9A61-71D36A1AA126}"/>
                </a:ext>
              </a:extLst>
            </p:cNvPr>
            <p:cNvGrpSpPr/>
            <p:nvPr/>
          </p:nvGrpSpPr>
          <p:grpSpPr>
            <a:xfrm>
              <a:off x="6599870" y="3342156"/>
              <a:ext cx="491130" cy="491056"/>
              <a:chOff x="4750366" y="1416219"/>
              <a:chExt cx="740100" cy="740100"/>
            </a:xfrm>
          </p:grpSpPr>
          <p:sp>
            <p:nvSpPr>
              <p:cNvPr id="287" name="Google Shape;3586;p16">
                <a:extLst>
                  <a:ext uri="{FF2B5EF4-FFF2-40B4-BE49-F238E27FC236}">
                    <a16:creationId xmlns:a16="http://schemas.microsoft.com/office/drawing/2014/main" id="{0DA2550B-D920-4F9C-BE40-D5348CE6A766}"/>
                  </a:ext>
                </a:extLst>
              </p:cNvPr>
              <p:cNvSpPr/>
              <p:nvPr/>
            </p:nvSpPr>
            <p:spPr>
              <a:xfrm>
                <a:off x="4750366" y="1416219"/>
                <a:ext cx="740100" cy="740100"/>
              </a:xfrm>
              <a:prstGeom prst="ellipse">
                <a:avLst/>
              </a:prstGeom>
              <a:solidFill>
                <a:srgbClr val="FFFFFF"/>
              </a:solidFill>
              <a:ln>
                <a:noFill/>
              </a:ln>
              <a:effectLst>
                <a:outerShdw blurRad="214313" dist="76200" dir="5640000" algn="bl" rotWithShape="0">
                  <a:srgbClr val="231815">
                    <a:alpha val="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3587;p16">
                <a:extLst>
                  <a:ext uri="{FF2B5EF4-FFF2-40B4-BE49-F238E27FC236}">
                    <a16:creationId xmlns:a16="http://schemas.microsoft.com/office/drawing/2014/main" id="{E0A4B2BE-A85E-4677-B1CE-4E6BD9AD5AB8}"/>
                  </a:ext>
                </a:extLst>
              </p:cNvPr>
              <p:cNvPicPr preferRelativeResize="0"/>
              <p:nvPr/>
            </p:nvPicPr>
            <p:blipFill>
              <a:blip r:embed="rId7">
                <a:alphaModFix/>
              </a:blip>
              <a:stretch>
                <a:fillRect/>
              </a:stretch>
            </p:blipFill>
            <p:spPr>
              <a:xfrm>
                <a:off x="4885438" y="1535561"/>
                <a:ext cx="469986" cy="508094"/>
              </a:xfrm>
              <a:prstGeom prst="rect">
                <a:avLst/>
              </a:prstGeom>
              <a:noFill/>
              <a:ln>
                <a:noFill/>
              </a:ln>
            </p:spPr>
          </p:pic>
        </p:grpSp>
      </p:grpSp>
      <p:sp>
        <p:nvSpPr>
          <p:cNvPr id="299" name="Google Shape;3568;p15">
            <a:extLst>
              <a:ext uri="{FF2B5EF4-FFF2-40B4-BE49-F238E27FC236}">
                <a16:creationId xmlns:a16="http://schemas.microsoft.com/office/drawing/2014/main" id="{5C5E78B4-E19D-4C6A-97D6-D79AA4AEC266}"/>
              </a:ext>
            </a:extLst>
          </p:cNvPr>
          <p:cNvSpPr txBox="1"/>
          <p:nvPr/>
        </p:nvSpPr>
        <p:spPr>
          <a:xfrm>
            <a:off x="5396775" y="4002111"/>
            <a:ext cx="13716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FCFCFC"/>
                </a:solidFill>
                <a:latin typeface="Montserrat"/>
                <a:ea typeface="Montserrat"/>
                <a:cs typeface="Montserrat"/>
                <a:sym typeface="Montserrat"/>
              </a:rPr>
              <a:t>97%</a:t>
            </a:r>
            <a:endParaRPr sz="1800" b="1">
              <a:solidFill>
                <a:srgbClr val="FCFCFC"/>
              </a:solidFill>
              <a:latin typeface="Montserrat"/>
              <a:ea typeface="Montserrat"/>
              <a:cs typeface="Montserrat"/>
              <a:sym typeface="Montserrat"/>
            </a:endParaRPr>
          </a:p>
        </p:txBody>
      </p:sp>
      <p:sp>
        <p:nvSpPr>
          <p:cNvPr id="300" name="Google Shape;3569;p15">
            <a:extLst>
              <a:ext uri="{FF2B5EF4-FFF2-40B4-BE49-F238E27FC236}">
                <a16:creationId xmlns:a16="http://schemas.microsoft.com/office/drawing/2014/main" id="{B995D9EF-27FC-4DA0-A25F-AA009E325B70}"/>
              </a:ext>
            </a:extLst>
          </p:cNvPr>
          <p:cNvSpPr txBox="1"/>
          <p:nvPr/>
        </p:nvSpPr>
        <p:spPr>
          <a:xfrm>
            <a:off x="5396775" y="4254093"/>
            <a:ext cx="13716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F3DEDA"/>
                </a:solidFill>
                <a:latin typeface="Montserrat Medium"/>
                <a:ea typeface="Montserrat Medium"/>
                <a:cs typeface="Montserrat Medium"/>
                <a:sym typeface="Montserrat Medium"/>
              </a:rPr>
              <a:t>Customer Retention Rate</a:t>
            </a:r>
            <a:endParaRPr sz="800">
              <a:solidFill>
                <a:srgbClr val="F3DEDA"/>
              </a:solidFill>
              <a:latin typeface="Montserrat Medium"/>
              <a:ea typeface="Montserrat Medium"/>
              <a:cs typeface="Montserrat Medium"/>
              <a:sym typeface="Montserrat Medium"/>
            </a:endParaRPr>
          </a:p>
        </p:txBody>
      </p:sp>
      <p:sp>
        <p:nvSpPr>
          <p:cNvPr id="301" name="Google Shape;3570;p15">
            <a:extLst>
              <a:ext uri="{FF2B5EF4-FFF2-40B4-BE49-F238E27FC236}">
                <a16:creationId xmlns:a16="http://schemas.microsoft.com/office/drawing/2014/main" id="{7BF22469-0246-424C-B8A1-A6D04D288292}"/>
              </a:ext>
            </a:extLst>
          </p:cNvPr>
          <p:cNvSpPr txBox="1"/>
          <p:nvPr/>
        </p:nvSpPr>
        <p:spPr>
          <a:xfrm>
            <a:off x="7429900" y="3983143"/>
            <a:ext cx="13716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FCFCFC"/>
                </a:solidFill>
                <a:latin typeface="Montserrat"/>
                <a:ea typeface="Montserrat"/>
                <a:cs typeface="Montserrat"/>
                <a:sym typeface="Montserrat"/>
              </a:rPr>
              <a:t>95%</a:t>
            </a:r>
            <a:endParaRPr sz="1800" b="1">
              <a:solidFill>
                <a:srgbClr val="FCFCFC"/>
              </a:solidFill>
              <a:latin typeface="Montserrat"/>
              <a:ea typeface="Montserrat"/>
              <a:cs typeface="Montserrat"/>
              <a:sym typeface="Montserrat"/>
            </a:endParaRPr>
          </a:p>
        </p:txBody>
      </p:sp>
      <p:sp>
        <p:nvSpPr>
          <p:cNvPr id="302" name="Google Shape;3571;p15">
            <a:extLst>
              <a:ext uri="{FF2B5EF4-FFF2-40B4-BE49-F238E27FC236}">
                <a16:creationId xmlns:a16="http://schemas.microsoft.com/office/drawing/2014/main" id="{B94B67FE-AA53-4BCA-B5C8-EDDC0A1113E9}"/>
              </a:ext>
            </a:extLst>
          </p:cNvPr>
          <p:cNvSpPr txBox="1"/>
          <p:nvPr/>
        </p:nvSpPr>
        <p:spPr>
          <a:xfrm>
            <a:off x="7429900" y="4234975"/>
            <a:ext cx="17181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F3DEDA"/>
                </a:solidFill>
                <a:latin typeface="Montserrat Medium"/>
                <a:ea typeface="Montserrat Medium"/>
                <a:cs typeface="Montserrat Medium"/>
                <a:sym typeface="Montserrat Medium"/>
              </a:rPr>
              <a:t>Customer Satisfaction Rate</a:t>
            </a:r>
            <a:endParaRPr sz="800">
              <a:solidFill>
                <a:srgbClr val="F3DEDA"/>
              </a:solidFill>
              <a:latin typeface="Montserrat Medium"/>
              <a:ea typeface="Montserrat Medium"/>
              <a:cs typeface="Montserrat Medium"/>
              <a:sym typeface="Montserrat Medium"/>
            </a:endParaRPr>
          </a:p>
        </p:txBody>
      </p:sp>
      <p:sp>
        <p:nvSpPr>
          <p:cNvPr id="303" name="Google Shape;3572;p15">
            <a:extLst>
              <a:ext uri="{FF2B5EF4-FFF2-40B4-BE49-F238E27FC236}">
                <a16:creationId xmlns:a16="http://schemas.microsoft.com/office/drawing/2014/main" id="{28790ABE-679B-4A74-9555-D22EE8C6A8DC}"/>
              </a:ext>
            </a:extLst>
          </p:cNvPr>
          <p:cNvSpPr txBox="1"/>
          <p:nvPr/>
        </p:nvSpPr>
        <p:spPr>
          <a:xfrm>
            <a:off x="5396775" y="4541875"/>
            <a:ext cx="18288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FCFCFC"/>
                </a:solidFill>
                <a:latin typeface="Montserrat"/>
                <a:ea typeface="Montserrat"/>
                <a:cs typeface="Montserrat"/>
                <a:sym typeface="Montserrat"/>
              </a:rPr>
              <a:t>No. 01</a:t>
            </a:r>
            <a:endParaRPr sz="1800" b="1">
              <a:solidFill>
                <a:srgbClr val="FCFCFC"/>
              </a:solidFill>
              <a:latin typeface="Montserrat"/>
              <a:ea typeface="Montserrat"/>
              <a:cs typeface="Montserrat"/>
              <a:sym typeface="Montserrat"/>
            </a:endParaRPr>
          </a:p>
        </p:txBody>
      </p:sp>
      <p:sp>
        <p:nvSpPr>
          <p:cNvPr id="305" name="Google Shape;3573;p15">
            <a:extLst>
              <a:ext uri="{FF2B5EF4-FFF2-40B4-BE49-F238E27FC236}">
                <a16:creationId xmlns:a16="http://schemas.microsoft.com/office/drawing/2014/main" id="{9249B0F3-BFB3-4FB0-BFC0-FBAD4770D80E}"/>
              </a:ext>
            </a:extLst>
          </p:cNvPr>
          <p:cNvSpPr txBox="1"/>
          <p:nvPr/>
        </p:nvSpPr>
        <p:spPr>
          <a:xfrm>
            <a:off x="5396775" y="4793700"/>
            <a:ext cx="2062800"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F3DEDA"/>
                </a:solidFill>
                <a:latin typeface="Montserrat Medium"/>
                <a:ea typeface="Montserrat Medium"/>
                <a:cs typeface="Montserrat Medium"/>
                <a:sym typeface="Montserrat Medium"/>
              </a:rPr>
              <a:t>Private tech company in Vietnam</a:t>
            </a:r>
            <a:endParaRPr sz="800">
              <a:solidFill>
                <a:srgbClr val="F3DEDA"/>
              </a:solidFill>
              <a:latin typeface="Montserrat Medium"/>
              <a:ea typeface="Montserrat Medium"/>
              <a:cs typeface="Montserrat Medium"/>
              <a:sym typeface="Montserrat Medium"/>
            </a:endParaRPr>
          </a:p>
        </p:txBody>
      </p:sp>
      <p:sp>
        <p:nvSpPr>
          <p:cNvPr id="306" name="Google Shape;3572;p15">
            <a:extLst>
              <a:ext uri="{FF2B5EF4-FFF2-40B4-BE49-F238E27FC236}">
                <a16:creationId xmlns:a16="http://schemas.microsoft.com/office/drawing/2014/main" id="{A1A8AC1F-A69B-4D45-8FAD-8E4311C247E4}"/>
              </a:ext>
            </a:extLst>
          </p:cNvPr>
          <p:cNvSpPr txBox="1"/>
          <p:nvPr/>
        </p:nvSpPr>
        <p:spPr>
          <a:xfrm>
            <a:off x="7428431" y="4541875"/>
            <a:ext cx="18288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FCFCFC"/>
                </a:solidFill>
                <a:latin typeface="Montserrat"/>
                <a:ea typeface="Montserrat"/>
                <a:cs typeface="Montserrat"/>
                <a:sym typeface="Montserrat"/>
              </a:rPr>
              <a:t>80%</a:t>
            </a:r>
            <a:endParaRPr sz="1800" b="1">
              <a:solidFill>
                <a:srgbClr val="FCFCFC"/>
              </a:solidFill>
              <a:latin typeface="Montserrat"/>
              <a:ea typeface="Montserrat"/>
              <a:cs typeface="Montserrat"/>
              <a:sym typeface="Montserrat"/>
            </a:endParaRPr>
          </a:p>
        </p:txBody>
      </p:sp>
      <p:sp>
        <p:nvSpPr>
          <p:cNvPr id="307" name="Google Shape;3573;p15">
            <a:extLst>
              <a:ext uri="{FF2B5EF4-FFF2-40B4-BE49-F238E27FC236}">
                <a16:creationId xmlns:a16="http://schemas.microsoft.com/office/drawing/2014/main" id="{F8949086-A8F4-4190-BF59-977697043C66}"/>
              </a:ext>
            </a:extLst>
          </p:cNvPr>
          <p:cNvSpPr txBox="1"/>
          <p:nvPr/>
        </p:nvSpPr>
        <p:spPr>
          <a:xfrm>
            <a:off x="7428431" y="4793700"/>
            <a:ext cx="2062800" cy="123111"/>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F3DEDA"/>
                </a:solidFill>
                <a:latin typeface="Montserrat Medium"/>
                <a:ea typeface="Montserrat Medium"/>
                <a:cs typeface="Montserrat Medium"/>
                <a:sym typeface="Montserrat Medium"/>
              </a:rPr>
              <a:t>Growth through referral</a:t>
            </a:r>
          </a:p>
        </p:txBody>
      </p:sp>
      <p:sp>
        <p:nvSpPr>
          <p:cNvPr id="308" name="Google Shape;226;p15">
            <a:extLst>
              <a:ext uri="{FF2B5EF4-FFF2-40B4-BE49-F238E27FC236}">
                <a16:creationId xmlns:a16="http://schemas.microsoft.com/office/drawing/2014/main" id="{929E93DD-1145-4D92-BB5E-2C4260D04097}"/>
              </a:ext>
            </a:extLst>
          </p:cNvPr>
          <p:cNvSpPr txBox="1"/>
          <p:nvPr/>
        </p:nvSpPr>
        <p:spPr>
          <a:xfrm>
            <a:off x="2116950" y="4618821"/>
            <a:ext cx="1143000" cy="123000"/>
          </a:xfrm>
          <a:prstGeom prst="rect">
            <a:avLst/>
          </a:prstGeom>
          <a:noFill/>
          <a:ln>
            <a:noFill/>
          </a:ln>
        </p:spPr>
        <p:txBody>
          <a:bodyPr spcFirstLastPara="1" wrap="square" lIns="0" tIns="0" rIns="0" bIns="0" anchor="t" anchorCtr="0">
            <a:spAutoFit/>
          </a:bodyPr>
          <a:lstStyle/>
          <a:p>
            <a:pPr marL="0" marR="0" lvl="0" indent="0" algn="l">
              <a:lnSpc>
                <a:spcPct val="100000"/>
              </a:lnSpc>
              <a:spcBef>
                <a:spcPts val="0"/>
              </a:spcBef>
              <a:spcAft>
                <a:spcPts val="0"/>
              </a:spcAft>
              <a:buNone/>
            </a:pPr>
            <a:r>
              <a:rPr lang="en" sz="800" b="1">
                <a:latin typeface="Montserrat"/>
                <a:sym typeface="Montserrat"/>
              </a:rPr>
              <a:t>Employees</a:t>
            </a:r>
            <a:endParaRPr lang="en-US"/>
          </a:p>
        </p:txBody>
      </p:sp>
      <p:sp>
        <p:nvSpPr>
          <p:cNvPr id="309" name="Google Shape;227;p15">
            <a:extLst>
              <a:ext uri="{FF2B5EF4-FFF2-40B4-BE49-F238E27FC236}">
                <a16:creationId xmlns:a16="http://schemas.microsoft.com/office/drawing/2014/main" id="{1346F5EE-D69B-4062-B64C-565037FBBB8D}"/>
              </a:ext>
            </a:extLst>
          </p:cNvPr>
          <p:cNvSpPr txBox="1"/>
          <p:nvPr/>
        </p:nvSpPr>
        <p:spPr>
          <a:xfrm>
            <a:off x="2116950" y="4362796"/>
            <a:ext cx="8382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a:solidFill>
                  <a:srgbClr val="BC2228"/>
                </a:solidFill>
                <a:latin typeface="Montserrat"/>
                <a:ea typeface="Montserrat"/>
                <a:cs typeface="Montserrat"/>
                <a:sym typeface="Montserrat"/>
              </a:rPr>
              <a:t>2,200</a:t>
            </a:r>
            <a:r>
              <a:rPr lang="en" sz="1800" b="1" i="0" u="none" strike="noStrike" cap="none">
                <a:solidFill>
                  <a:srgbClr val="BC2228"/>
                </a:solidFill>
                <a:latin typeface="Montserrat"/>
                <a:ea typeface="Montserrat"/>
                <a:cs typeface="Montserrat"/>
                <a:sym typeface="Montserrat"/>
              </a:rPr>
              <a:t>+</a:t>
            </a:r>
            <a:endParaRPr sz="1800" b="1" i="0" u="none" strike="noStrike" cap="none">
              <a:solidFill>
                <a:srgbClr val="BC2228"/>
              </a:solidFill>
              <a:latin typeface="Montserrat"/>
              <a:ea typeface="Montserrat"/>
              <a:cs typeface="Montserrat"/>
              <a:sym typeface="Montserrat"/>
            </a:endParaRPr>
          </a:p>
        </p:txBody>
      </p:sp>
      <p:sp>
        <p:nvSpPr>
          <p:cNvPr id="310" name="Google Shape;228;p15">
            <a:extLst>
              <a:ext uri="{FF2B5EF4-FFF2-40B4-BE49-F238E27FC236}">
                <a16:creationId xmlns:a16="http://schemas.microsoft.com/office/drawing/2014/main" id="{9F33060B-0675-45E0-A600-88F666C28CC2}"/>
              </a:ext>
            </a:extLst>
          </p:cNvPr>
          <p:cNvSpPr txBox="1"/>
          <p:nvPr/>
        </p:nvSpPr>
        <p:spPr>
          <a:xfrm>
            <a:off x="3488550" y="4618821"/>
            <a:ext cx="11430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Montserrat"/>
                <a:ea typeface="Montserrat"/>
                <a:cs typeface="Montserrat"/>
                <a:sym typeface="Montserrat"/>
              </a:rPr>
              <a:t>Projects</a:t>
            </a:r>
            <a:endParaRPr sz="800" b="1" i="0" u="none" strike="noStrike" cap="none">
              <a:solidFill>
                <a:srgbClr val="000000"/>
              </a:solidFill>
              <a:latin typeface="Montserrat"/>
              <a:ea typeface="Montserrat"/>
              <a:cs typeface="Montserrat"/>
              <a:sym typeface="Montserrat"/>
            </a:endParaRPr>
          </a:p>
        </p:txBody>
      </p:sp>
      <p:sp>
        <p:nvSpPr>
          <p:cNvPr id="311" name="Google Shape;229;p15">
            <a:extLst>
              <a:ext uri="{FF2B5EF4-FFF2-40B4-BE49-F238E27FC236}">
                <a16:creationId xmlns:a16="http://schemas.microsoft.com/office/drawing/2014/main" id="{932C4A78-A409-4E53-A287-C3CC251E7850}"/>
              </a:ext>
            </a:extLst>
          </p:cNvPr>
          <p:cNvSpPr txBox="1"/>
          <p:nvPr/>
        </p:nvSpPr>
        <p:spPr>
          <a:xfrm>
            <a:off x="3488550" y="4362796"/>
            <a:ext cx="8382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BC2228"/>
                </a:solidFill>
                <a:latin typeface="Montserrat"/>
                <a:ea typeface="Montserrat"/>
                <a:cs typeface="Montserrat"/>
                <a:sym typeface="Montserrat"/>
              </a:rPr>
              <a:t>1,000+</a:t>
            </a:r>
            <a:endParaRPr sz="1800" b="1" i="0" u="none" strike="noStrike" cap="none">
              <a:solidFill>
                <a:srgbClr val="BC2228"/>
              </a:solidFill>
              <a:latin typeface="Montserrat"/>
              <a:ea typeface="Montserrat"/>
              <a:cs typeface="Montserrat"/>
              <a:sym typeface="Montserrat"/>
            </a:endParaRPr>
          </a:p>
        </p:txBody>
      </p:sp>
      <p:sp>
        <p:nvSpPr>
          <p:cNvPr id="312" name="Google Shape;230;p15">
            <a:extLst>
              <a:ext uri="{FF2B5EF4-FFF2-40B4-BE49-F238E27FC236}">
                <a16:creationId xmlns:a16="http://schemas.microsoft.com/office/drawing/2014/main" id="{ADB2FC6A-A178-491B-9EBA-710BC67B0B2E}"/>
              </a:ext>
            </a:extLst>
          </p:cNvPr>
          <p:cNvSpPr txBox="1"/>
          <p:nvPr/>
        </p:nvSpPr>
        <p:spPr>
          <a:xfrm>
            <a:off x="765173" y="4401326"/>
            <a:ext cx="7404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a:solidFill>
                  <a:srgbClr val="525252"/>
                </a:solidFill>
                <a:latin typeface="Montserrat SemiBold"/>
                <a:ea typeface="Montserrat SemiBold"/>
                <a:cs typeface="Montserrat SemiBold"/>
                <a:sym typeface="Montserrat SemiBold"/>
              </a:rPr>
              <a:t>D</a:t>
            </a:r>
            <a:r>
              <a:rPr lang="en" sz="600" b="0" i="0" u="none" strike="noStrike" cap="none">
                <a:solidFill>
                  <a:srgbClr val="525252"/>
                </a:solidFill>
                <a:latin typeface="Montserrat SemiBold"/>
                <a:ea typeface="Montserrat SemiBold"/>
                <a:cs typeface="Montserrat SemiBold"/>
                <a:sym typeface="Montserrat SemiBold"/>
              </a:rPr>
              <a:t>elivery centers</a:t>
            </a:r>
            <a:endParaRPr sz="600" b="0" i="0" u="none" strike="noStrike" cap="none">
              <a:solidFill>
                <a:srgbClr val="525252"/>
              </a:solidFill>
              <a:latin typeface="Montserrat SemiBold"/>
              <a:ea typeface="Montserrat SemiBold"/>
              <a:cs typeface="Montserrat SemiBold"/>
              <a:sym typeface="Montserrat SemiBold"/>
            </a:endParaRPr>
          </a:p>
        </p:txBody>
      </p:sp>
      <p:sp>
        <p:nvSpPr>
          <p:cNvPr id="313" name="Google Shape;231;p15">
            <a:extLst>
              <a:ext uri="{FF2B5EF4-FFF2-40B4-BE49-F238E27FC236}">
                <a16:creationId xmlns:a16="http://schemas.microsoft.com/office/drawing/2014/main" id="{AC646D98-076D-436F-A735-8410ECE9243B}"/>
              </a:ext>
            </a:extLst>
          </p:cNvPr>
          <p:cNvSpPr txBox="1"/>
          <p:nvPr/>
        </p:nvSpPr>
        <p:spPr>
          <a:xfrm>
            <a:off x="778795" y="4621205"/>
            <a:ext cx="8703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525252"/>
                </a:solidFill>
                <a:latin typeface="Montserrat SemiBold"/>
                <a:ea typeface="Montserrat SemiBold"/>
                <a:cs typeface="Montserrat SemiBold"/>
                <a:sym typeface="Montserrat SemiBold"/>
              </a:rPr>
              <a:t>Clients</a:t>
            </a:r>
            <a:endParaRPr sz="600" b="0" i="0" u="none" strike="noStrike" cap="none">
              <a:solidFill>
                <a:srgbClr val="525252"/>
              </a:solidFill>
              <a:latin typeface="Montserrat SemiBold"/>
              <a:ea typeface="Montserrat SemiBold"/>
              <a:cs typeface="Montserrat SemiBold"/>
              <a:sym typeface="Montserrat SemiBold"/>
            </a:endParaRPr>
          </a:p>
        </p:txBody>
      </p:sp>
      <p:sp>
        <p:nvSpPr>
          <p:cNvPr id="314" name="Google Shape;3463;p15">
            <a:extLst>
              <a:ext uri="{FF2B5EF4-FFF2-40B4-BE49-F238E27FC236}">
                <a16:creationId xmlns:a16="http://schemas.microsoft.com/office/drawing/2014/main" id="{AB755136-3DF0-4182-B068-605C2C25F680}"/>
              </a:ext>
            </a:extLst>
          </p:cNvPr>
          <p:cNvSpPr/>
          <p:nvPr/>
        </p:nvSpPr>
        <p:spPr>
          <a:xfrm>
            <a:off x="571500" y="4595255"/>
            <a:ext cx="144300" cy="144300"/>
          </a:xfrm>
          <a:prstGeom prst="ellipse">
            <a:avLst/>
          </a:prstGeom>
          <a:solidFill>
            <a:srgbClr val="0B5394"/>
          </a:solidFill>
          <a:ln>
            <a:noFill/>
          </a:ln>
          <a:effectLst>
            <a:outerShdw blurRad="328613" dist="66675" dir="5400000" algn="bl" rotWithShape="0">
              <a:srgbClr val="525252">
                <a:alpha val="16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600" b="1">
              <a:solidFill>
                <a:srgbClr val="525252"/>
              </a:solidFill>
              <a:latin typeface="Montserrat"/>
              <a:ea typeface="Montserrat"/>
              <a:cs typeface="Montserrat"/>
              <a:sym typeface="Montserrat"/>
            </a:endParaRPr>
          </a:p>
        </p:txBody>
      </p:sp>
      <p:sp>
        <p:nvSpPr>
          <p:cNvPr id="315" name="Google Shape;3467;p15">
            <a:extLst>
              <a:ext uri="{FF2B5EF4-FFF2-40B4-BE49-F238E27FC236}">
                <a16:creationId xmlns:a16="http://schemas.microsoft.com/office/drawing/2014/main" id="{1B3F1A98-AD5E-4AFE-A61E-73D0576DA742}"/>
              </a:ext>
            </a:extLst>
          </p:cNvPr>
          <p:cNvSpPr/>
          <p:nvPr/>
        </p:nvSpPr>
        <p:spPr>
          <a:xfrm>
            <a:off x="572971" y="4375380"/>
            <a:ext cx="144300" cy="144300"/>
          </a:xfrm>
          <a:prstGeom prst="ellipse">
            <a:avLst/>
          </a:prstGeom>
          <a:solidFill>
            <a:srgbClr val="6AA84F"/>
          </a:solidFill>
          <a:ln>
            <a:noFill/>
          </a:ln>
          <a:effectLst>
            <a:outerShdw blurRad="328613" dist="66675" dir="5400000" algn="bl" rotWithShape="0">
              <a:srgbClr val="525252">
                <a:alpha val="16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600" b="1">
              <a:solidFill>
                <a:srgbClr val="525252"/>
              </a:solidFill>
              <a:latin typeface="Montserrat"/>
              <a:ea typeface="Montserrat"/>
              <a:cs typeface="Montserrat"/>
              <a:sym typeface="Montserrat"/>
            </a:endParaRPr>
          </a:p>
        </p:txBody>
      </p:sp>
      <p:sp>
        <p:nvSpPr>
          <p:cNvPr id="316" name="Google Shape;312;p24">
            <a:extLst>
              <a:ext uri="{FF2B5EF4-FFF2-40B4-BE49-F238E27FC236}">
                <a16:creationId xmlns:a16="http://schemas.microsoft.com/office/drawing/2014/main" id="{87667EB2-18EA-4CB0-A7C9-A7DE0D5AEC92}"/>
              </a:ext>
            </a:extLst>
          </p:cNvPr>
          <p:cNvSpPr txBox="1"/>
          <p:nvPr/>
        </p:nvSpPr>
        <p:spPr>
          <a:xfrm>
            <a:off x="571500" y="992798"/>
            <a:ext cx="4114800" cy="153888"/>
          </a:xfrm>
          <a:prstGeom prst="rect">
            <a:avLst/>
          </a:prstGeom>
          <a:noFill/>
          <a:ln>
            <a:noFill/>
          </a:ln>
        </p:spPr>
        <p:txBody>
          <a:bodyPr spcFirstLastPara="1" wrap="square" lIns="0" tIns="0" rIns="0" bIns="0" anchor="t" anchorCtr="0">
            <a:spAutoFit/>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lvl="0"/>
            <a:r>
              <a:rPr lang="en-US" sz="1000">
                <a:solidFill>
                  <a:srgbClr val="525252"/>
                </a:solidFill>
                <a:latin typeface="Montserrat Medium"/>
                <a:ea typeface="Montserrat Medium"/>
                <a:cs typeface="Montserrat Medium"/>
                <a:sym typeface="Montserrat Medium"/>
              </a:rPr>
              <a:t>Presence in 3 Continents with Hundreds of Clients Worldwide</a:t>
            </a:r>
          </a:p>
        </p:txBody>
      </p:sp>
      <p:pic>
        <p:nvPicPr>
          <p:cNvPr id="317" name="Picture 316">
            <a:extLst>
              <a:ext uri="{FF2B5EF4-FFF2-40B4-BE49-F238E27FC236}">
                <a16:creationId xmlns:a16="http://schemas.microsoft.com/office/drawing/2014/main" id="{C3A8B939-0726-4CA7-8189-D0B874138497}"/>
              </a:ext>
            </a:extLst>
          </p:cNvPr>
          <p:cNvPicPr>
            <a:picLocks noChangeAspect="1"/>
          </p:cNvPicPr>
          <p:nvPr/>
        </p:nvPicPr>
        <p:blipFill>
          <a:blip r:embed="rId8"/>
          <a:srcRect/>
          <a:stretch/>
        </p:blipFill>
        <p:spPr>
          <a:xfrm>
            <a:off x="240005" y="1308663"/>
            <a:ext cx="4786471" cy="2743200"/>
          </a:xfrm>
          <a:prstGeom prst="rect">
            <a:avLst/>
          </a:prstGeom>
        </p:spPr>
      </p:pic>
      <p:sp>
        <p:nvSpPr>
          <p:cNvPr id="319" name="Google Shape;3963;p44">
            <a:extLst>
              <a:ext uri="{FF2B5EF4-FFF2-40B4-BE49-F238E27FC236}">
                <a16:creationId xmlns:a16="http://schemas.microsoft.com/office/drawing/2014/main" id="{1C9D6FAF-7580-466A-8A3B-F95DC2B5FD22}"/>
              </a:ext>
            </a:extLst>
          </p:cNvPr>
          <p:cNvSpPr txBox="1"/>
          <p:nvPr/>
        </p:nvSpPr>
        <p:spPr>
          <a:xfrm>
            <a:off x="571500" y="640075"/>
            <a:ext cx="45720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800" b="1">
                <a:latin typeface="Montserrat"/>
                <a:ea typeface="Montserrat"/>
                <a:cs typeface="Montserrat"/>
                <a:sym typeface="Montserrat"/>
              </a:rPr>
              <a:t>Global Presence</a:t>
            </a:r>
          </a:p>
        </p:txBody>
      </p:sp>
      <p:sp>
        <p:nvSpPr>
          <p:cNvPr id="320" name="TextBox 319">
            <a:extLst>
              <a:ext uri="{FF2B5EF4-FFF2-40B4-BE49-F238E27FC236}">
                <a16:creationId xmlns:a16="http://schemas.microsoft.com/office/drawing/2014/main" id="{0D09114F-6B8C-4835-8550-E5EA3D2A3AB5}"/>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Tree>
    <p:extLst>
      <p:ext uri="{BB962C8B-B14F-4D97-AF65-F5344CB8AC3E}">
        <p14:creationId xmlns:p14="http://schemas.microsoft.com/office/powerpoint/2010/main" val="217873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Chevron 35">
            <a:extLst>
              <a:ext uri="{FF2B5EF4-FFF2-40B4-BE49-F238E27FC236}">
                <a16:creationId xmlns:a16="http://schemas.microsoft.com/office/drawing/2014/main" id="{D659DB52-2D6F-0061-1102-B131242882FE}"/>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Google Shape;3613;p23">
            <a:extLst>
              <a:ext uri="{FF2B5EF4-FFF2-40B4-BE49-F238E27FC236}">
                <a16:creationId xmlns:a16="http://schemas.microsoft.com/office/drawing/2014/main" id="{C393E22F-CBAC-4547-A61C-77F6D3A275DC}"/>
              </a:ext>
            </a:extLst>
          </p:cNvPr>
          <p:cNvSpPr txBox="1"/>
          <p:nvPr/>
        </p:nvSpPr>
        <p:spPr>
          <a:xfrm>
            <a:off x="8128194" y="985213"/>
            <a:ext cx="257100" cy="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chemeClr val="lt1"/>
                </a:solidFill>
                <a:latin typeface="Montserrat"/>
                <a:ea typeface="Montserrat"/>
                <a:cs typeface="Montserrat"/>
                <a:sym typeface="Montserrat"/>
              </a:rPr>
              <a:t>10.000</a:t>
            </a:r>
            <a:endParaRPr sz="500" b="1" i="0" u="none" strike="noStrike" cap="none">
              <a:solidFill>
                <a:schemeClr val="lt1"/>
              </a:solidFill>
              <a:latin typeface="Montserrat"/>
              <a:ea typeface="Montserrat"/>
              <a:cs typeface="Montserrat"/>
              <a:sym typeface="Montserrat"/>
            </a:endParaRPr>
          </a:p>
        </p:txBody>
      </p:sp>
      <p:sp>
        <p:nvSpPr>
          <p:cNvPr id="30" name="Google Shape;3614;p23">
            <a:extLst>
              <a:ext uri="{FF2B5EF4-FFF2-40B4-BE49-F238E27FC236}">
                <a16:creationId xmlns:a16="http://schemas.microsoft.com/office/drawing/2014/main" id="{D9929EB9-B6ED-4156-97BA-434D61C51ED0}"/>
              </a:ext>
            </a:extLst>
          </p:cNvPr>
          <p:cNvSpPr txBox="1"/>
          <p:nvPr/>
        </p:nvSpPr>
        <p:spPr>
          <a:xfrm>
            <a:off x="1933225" y="640259"/>
            <a:ext cx="25146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History</a:t>
            </a:r>
            <a:endParaRPr sz="1800" b="1" i="0" u="none" strike="noStrike" cap="none">
              <a:solidFill>
                <a:schemeClr val="dk1"/>
              </a:solidFill>
              <a:latin typeface="Montserrat"/>
              <a:ea typeface="Montserrat"/>
              <a:cs typeface="Montserrat"/>
              <a:sym typeface="Montserrat"/>
            </a:endParaRPr>
          </a:p>
        </p:txBody>
      </p:sp>
      <p:sp>
        <p:nvSpPr>
          <p:cNvPr id="31" name="Google Shape;3615;p23">
            <a:extLst>
              <a:ext uri="{FF2B5EF4-FFF2-40B4-BE49-F238E27FC236}">
                <a16:creationId xmlns:a16="http://schemas.microsoft.com/office/drawing/2014/main" id="{D4546142-3DF1-4D96-9F05-778BF8780EF2}"/>
              </a:ext>
            </a:extLst>
          </p:cNvPr>
          <p:cNvSpPr txBox="1"/>
          <p:nvPr/>
        </p:nvSpPr>
        <p:spPr>
          <a:xfrm>
            <a:off x="1982301" y="1292091"/>
            <a:ext cx="15777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i="0" u="none" strike="noStrike" cap="none">
                <a:solidFill>
                  <a:schemeClr val="accent6"/>
                </a:solidFill>
                <a:latin typeface="Montserrat Medium"/>
                <a:ea typeface="Montserrat Medium"/>
                <a:cs typeface="Montserrat Medium"/>
                <a:sym typeface="Montserrat Medium"/>
              </a:rPr>
              <a:t>Founded</a:t>
            </a:r>
            <a:r>
              <a:rPr lang="en" sz="800" b="1" i="0" u="none" strike="noStrike" cap="none">
                <a:solidFill>
                  <a:schemeClr val="dk1"/>
                </a:solidFill>
                <a:latin typeface="Montserrat"/>
                <a:ea typeface="Montserrat"/>
                <a:cs typeface="Montserrat"/>
                <a:sym typeface="Montserrat"/>
              </a:rPr>
              <a:t> Rikkeisoft</a:t>
            </a:r>
            <a:endParaRPr sz="800" b="0" i="0" u="none" strike="noStrike" cap="none">
              <a:solidFill>
                <a:schemeClr val="dk1"/>
              </a:solidFill>
              <a:highlight>
                <a:srgbClr val="FFFFFF"/>
              </a:highlight>
              <a:latin typeface="Montserrat"/>
              <a:ea typeface="Montserrat"/>
              <a:cs typeface="Montserrat"/>
              <a:sym typeface="Montserrat"/>
            </a:endParaRPr>
          </a:p>
        </p:txBody>
      </p:sp>
      <p:sp>
        <p:nvSpPr>
          <p:cNvPr id="32" name="Google Shape;3616;p23">
            <a:extLst>
              <a:ext uri="{FF2B5EF4-FFF2-40B4-BE49-F238E27FC236}">
                <a16:creationId xmlns:a16="http://schemas.microsoft.com/office/drawing/2014/main" id="{83E18020-BCAD-46CB-819E-A6FF229C716F}"/>
              </a:ext>
            </a:extLst>
          </p:cNvPr>
          <p:cNvSpPr txBox="1"/>
          <p:nvPr/>
        </p:nvSpPr>
        <p:spPr>
          <a:xfrm>
            <a:off x="1972414" y="10289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2012</a:t>
            </a:r>
            <a:endParaRPr sz="1400" b="1" i="0" u="none" strike="noStrike" cap="none">
              <a:solidFill>
                <a:schemeClr val="dk1"/>
              </a:solidFill>
              <a:latin typeface="Montserrat"/>
              <a:ea typeface="Montserrat"/>
              <a:cs typeface="Montserrat"/>
              <a:sym typeface="Montserrat"/>
            </a:endParaRPr>
          </a:p>
        </p:txBody>
      </p:sp>
      <p:sp>
        <p:nvSpPr>
          <p:cNvPr id="33" name="Google Shape;3617;p23">
            <a:extLst>
              <a:ext uri="{FF2B5EF4-FFF2-40B4-BE49-F238E27FC236}">
                <a16:creationId xmlns:a16="http://schemas.microsoft.com/office/drawing/2014/main" id="{DED0DB30-B2ED-4F1B-B446-C02295C68BCB}"/>
              </a:ext>
            </a:extLst>
          </p:cNvPr>
          <p:cNvSpPr txBox="1"/>
          <p:nvPr/>
        </p:nvSpPr>
        <p:spPr>
          <a:xfrm>
            <a:off x="4201437" y="1292091"/>
            <a:ext cx="2253300" cy="615600"/>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Honored</a:t>
            </a:r>
            <a:r>
              <a:rPr lang="en" sz="800" b="1" i="0" u="none" strike="noStrike" cap="none">
                <a:solidFill>
                  <a:schemeClr val="dk1"/>
                </a:solidFill>
                <a:latin typeface="Montserrat"/>
                <a:ea typeface="Montserrat"/>
                <a:cs typeface="Montserrat"/>
                <a:sym typeface="Montserrat"/>
              </a:rPr>
              <a:t> Top 30</a:t>
            </a:r>
            <a:r>
              <a:rPr lang="en" sz="800">
                <a:solidFill>
                  <a:schemeClr val="accent6"/>
                </a:solidFill>
                <a:latin typeface="Montserrat Medium"/>
                <a:ea typeface="Montserrat Medium"/>
                <a:cs typeface="Montserrat Medium"/>
                <a:sym typeface="Montserrat Medium"/>
              </a:rPr>
              <a:t> Vietnamese ICT* companies</a:t>
            </a:r>
            <a:endParaRPr sz="800" b="0"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Obtained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ISO 9001:2015 &amp; ISO/IEC 27001/2013</a:t>
            </a:r>
            <a:endParaRPr sz="800" b="1"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Reached</a:t>
            </a:r>
            <a:r>
              <a:rPr lang="en" sz="800" b="1">
                <a:solidFill>
                  <a:schemeClr val="dk1"/>
                </a:solidFill>
                <a:latin typeface="Montserrat"/>
                <a:ea typeface="Montserrat"/>
                <a:cs typeface="Montserrat"/>
                <a:sym typeface="Montserrat"/>
              </a:rPr>
              <a:t> 1 million USD revenue</a:t>
            </a:r>
            <a:endParaRPr sz="800" b="1" i="0" u="none" strike="noStrike" cap="none">
              <a:solidFill>
                <a:schemeClr val="dk1"/>
              </a:solidFill>
              <a:latin typeface="Montserrat"/>
              <a:ea typeface="Montserrat"/>
              <a:cs typeface="Montserrat"/>
              <a:sym typeface="Montserrat"/>
            </a:endParaRPr>
          </a:p>
        </p:txBody>
      </p:sp>
      <p:sp>
        <p:nvSpPr>
          <p:cNvPr id="35" name="Google Shape;3618;p23">
            <a:extLst>
              <a:ext uri="{FF2B5EF4-FFF2-40B4-BE49-F238E27FC236}">
                <a16:creationId xmlns:a16="http://schemas.microsoft.com/office/drawing/2014/main" id="{34BCA9E9-7202-48B9-8DFB-D323CA49450E}"/>
              </a:ext>
            </a:extLst>
          </p:cNvPr>
          <p:cNvSpPr txBox="1"/>
          <p:nvPr/>
        </p:nvSpPr>
        <p:spPr>
          <a:xfrm>
            <a:off x="4366414" y="10289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2014</a:t>
            </a:r>
            <a:endParaRPr sz="1400" b="1" i="0" u="none" strike="noStrike" cap="none">
              <a:solidFill>
                <a:schemeClr val="dk1"/>
              </a:solidFill>
              <a:latin typeface="Montserrat"/>
              <a:ea typeface="Montserrat"/>
              <a:cs typeface="Montserrat"/>
              <a:sym typeface="Montserrat"/>
            </a:endParaRPr>
          </a:p>
        </p:txBody>
      </p:sp>
      <p:sp>
        <p:nvSpPr>
          <p:cNvPr id="37" name="Google Shape;3622;p23">
            <a:extLst>
              <a:ext uri="{FF2B5EF4-FFF2-40B4-BE49-F238E27FC236}">
                <a16:creationId xmlns:a16="http://schemas.microsoft.com/office/drawing/2014/main" id="{F0625BE0-A37B-44D5-AF2E-2CCA2474680A}"/>
              </a:ext>
            </a:extLst>
          </p:cNvPr>
          <p:cNvSpPr/>
          <p:nvPr/>
        </p:nvSpPr>
        <p:spPr>
          <a:xfrm>
            <a:off x="1775629" y="1933523"/>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 name="Google Shape;3623;p23">
            <a:extLst>
              <a:ext uri="{FF2B5EF4-FFF2-40B4-BE49-F238E27FC236}">
                <a16:creationId xmlns:a16="http://schemas.microsoft.com/office/drawing/2014/main" id="{909F8C3B-163E-4928-96F1-8CD548A9B5B2}"/>
              </a:ext>
            </a:extLst>
          </p:cNvPr>
          <p:cNvCxnSpPr>
            <a:endCxn id="37" idx="0"/>
          </p:cNvCxnSpPr>
          <p:nvPr/>
        </p:nvCxnSpPr>
        <p:spPr>
          <a:xfrm>
            <a:off x="1827529" y="1023923"/>
            <a:ext cx="0" cy="909600"/>
          </a:xfrm>
          <a:prstGeom prst="straightConnector1">
            <a:avLst/>
          </a:prstGeom>
          <a:noFill/>
          <a:ln w="9525" cap="flat" cmpd="sng">
            <a:solidFill>
              <a:srgbClr val="434343"/>
            </a:solidFill>
            <a:prstDash val="dot"/>
            <a:round/>
            <a:headEnd type="none" w="sm" len="sm"/>
            <a:tailEnd type="none" w="sm" len="sm"/>
          </a:ln>
        </p:spPr>
      </p:cxnSp>
      <p:sp>
        <p:nvSpPr>
          <p:cNvPr id="39" name="Google Shape;3624;p23">
            <a:extLst>
              <a:ext uri="{FF2B5EF4-FFF2-40B4-BE49-F238E27FC236}">
                <a16:creationId xmlns:a16="http://schemas.microsoft.com/office/drawing/2014/main" id="{A2A4C564-3FD2-4918-B4B4-EB3869042370}"/>
              </a:ext>
            </a:extLst>
          </p:cNvPr>
          <p:cNvSpPr txBox="1"/>
          <p:nvPr/>
        </p:nvSpPr>
        <p:spPr>
          <a:xfrm>
            <a:off x="6968426" y="1292091"/>
            <a:ext cx="1577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accent6"/>
                </a:solidFill>
                <a:latin typeface="Montserrat Medium"/>
                <a:ea typeface="Montserrat Medium"/>
                <a:cs typeface="Montserrat Medium"/>
                <a:sym typeface="Montserrat Medium"/>
              </a:rPr>
              <a:t>Established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Rikkei Japan</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and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Danang</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branch</a:t>
            </a:r>
            <a:endParaRPr sz="800" b="0" i="0" u="none" strike="noStrike" cap="none">
              <a:solidFill>
                <a:schemeClr val="dk1"/>
              </a:solidFill>
              <a:highlight>
                <a:schemeClr val="lt1"/>
              </a:highlight>
              <a:latin typeface="Montserrat"/>
              <a:ea typeface="Montserrat"/>
              <a:cs typeface="Montserrat"/>
              <a:sym typeface="Montserrat"/>
            </a:endParaRPr>
          </a:p>
        </p:txBody>
      </p:sp>
      <p:sp>
        <p:nvSpPr>
          <p:cNvPr id="40" name="Google Shape;3625;p23">
            <a:extLst>
              <a:ext uri="{FF2B5EF4-FFF2-40B4-BE49-F238E27FC236}">
                <a16:creationId xmlns:a16="http://schemas.microsoft.com/office/drawing/2014/main" id="{FDD6BA5D-3041-4C6F-B523-23A370793ED4}"/>
              </a:ext>
            </a:extLst>
          </p:cNvPr>
          <p:cNvSpPr txBox="1"/>
          <p:nvPr/>
        </p:nvSpPr>
        <p:spPr>
          <a:xfrm>
            <a:off x="6958539" y="10289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2016</a:t>
            </a:r>
            <a:endParaRPr sz="1400" b="1" i="0" u="none" strike="noStrike" cap="none">
              <a:solidFill>
                <a:schemeClr val="dk1"/>
              </a:solidFill>
              <a:latin typeface="Montserrat"/>
              <a:ea typeface="Montserrat"/>
              <a:cs typeface="Montserrat"/>
              <a:sym typeface="Montserrat"/>
            </a:endParaRPr>
          </a:p>
        </p:txBody>
      </p:sp>
      <p:sp>
        <p:nvSpPr>
          <p:cNvPr id="41" name="Google Shape;3626;p23">
            <a:extLst>
              <a:ext uri="{FF2B5EF4-FFF2-40B4-BE49-F238E27FC236}">
                <a16:creationId xmlns:a16="http://schemas.microsoft.com/office/drawing/2014/main" id="{C4947145-4A98-4361-BCF3-2457100E7CF8}"/>
              </a:ext>
            </a:extLst>
          </p:cNvPr>
          <p:cNvSpPr txBox="1"/>
          <p:nvPr/>
        </p:nvSpPr>
        <p:spPr>
          <a:xfrm>
            <a:off x="1972414" y="20332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2019</a:t>
            </a:r>
            <a:endParaRPr sz="1400" b="1" i="0" u="none" strike="noStrike" cap="none">
              <a:solidFill>
                <a:schemeClr val="dk1"/>
              </a:solidFill>
              <a:latin typeface="Montserrat"/>
              <a:ea typeface="Montserrat"/>
              <a:cs typeface="Montserrat"/>
              <a:sym typeface="Montserrat"/>
            </a:endParaRPr>
          </a:p>
        </p:txBody>
      </p:sp>
      <p:sp>
        <p:nvSpPr>
          <p:cNvPr id="42" name="Google Shape;3627;p23">
            <a:extLst>
              <a:ext uri="{FF2B5EF4-FFF2-40B4-BE49-F238E27FC236}">
                <a16:creationId xmlns:a16="http://schemas.microsoft.com/office/drawing/2014/main" id="{7D55087B-B736-4EAD-81D3-D3DD38614EC5}"/>
              </a:ext>
            </a:extLst>
          </p:cNvPr>
          <p:cNvSpPr txBox="1"/>
          <p:nvPr/>
        </p:nvSpPr>
        <p:spPr>
          <a:xfrm>
            <a:off x="4212537" y="2296395"/>
            <a:ext cx="2184900" cy="615600"/>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sym typeface="Montserrat"/>
              </a:rPr>
              <a:t>Honored </a:t>
            </a:r>
            <a:r>
              <a:rPr lang="en" sz="800" b="1" i="0" u="none" strike="noStrike" cap="none">
                <a:solidFill>
                  <a:schemeClr val="dk1"/>
                </a:solidFill>
                <a:latin typeface="Montserrat"/>
                <a:ea typeface="Montserrat"/>
                <a:cs typeface="Montserrat"/>
                <a:sym typeface="Montserrat"/>
              </a:rPr>
              <a:t>Top 10 Vietnamese ICT companies</a:t>
            </a:r>
            <a:endParaRPr sz="800" b="1" i="0" u="none" strike="noStrike" cap="none">
              <a:solidFill>
                <a:schemeClr val="dk1"/>
              </a:solidFill>
              <a:latin typeface="Montserrat"/>
              <a:ea typeface="Montserrat"/>
              <a:cs typeface="Montserrat"/>
              <a:sym typeface="Montserrat"/>
            </a:endParaRPr>
          </a:p>
          <a:p>
            <a:pPr marL="457200" indent="-279400">
              <a:buClr>
                <a:srgbClr val="171717"/>
              </a:buClr>
              <a:buSzPts val="800"/>
              <a:buFont typeface="Montserrat"/>
              <a:buChar char="●"/>
            </a:pPr>
            <a:r>
              <a:rPr lang="en" sz="800">
                <a:solidFill>
                  <a:schemeClr val="accent6"/>
                </a:solidFill>
                <a:latin typeface="Montserrat Medium"/>
                <a:sym typeface="Montserrat"/>
              </a:rPr>
              <a:t>New</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Osaka (Japan)</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sym typeface="Montserrat"/>
              </a:rPr>
              <a:t>branch</a:t>
            </a:r>
            <a:endParaRPr sz="800">
              <a:solidFill>
                <a:schemeClr val="accent6"/>
              </a:solidFill>
              <a:latin typeface="Montserrat Medium"/>
              <a:sym typeface="Montserrat"/>
            </a:endParaRPr>
          </a:p>
          <a:p>
            <a:pPr marL="457200" lvl="0" indent="-279400">
              <a:buClr>
                <a:srgbClr val="171717"/>
              </a:buClr>
              <a:buSzPts val="800"/>
              <a:buFont typeface="Montserrat"/>
              <a:buChar char="●"/>
            </a:pPr>
            <a:r>
              <a:rPr lang="en" sz="800" b="1" i="0" u="none" strike="noStrike" cap="none">
                <a:solidFill>
                  <a:schemeClr val="dk1"/>
                </a:solidFill>
                <a:latin typeface="Montserrat"/>
                <a:ea typeface="Montserrat"/>
                <a:cs typeface="Montserrat"/>
                <a:sym typeface="Montserrat"/>
              </a:rPr>
              <a:t>Best Venture 100 Japan </a:t>
            </a:r>
            <a:r>
              <a:rPr lang="en" sz="800">
                <a:solidFill>
                  <a:schemeClr val="accent6"/>
                </a:solidFill>
                <a:latin typeface="Montserrat Medium"/>
                <a:sym typeface="Montserrat"/>
              </a:rPr>
              <a:t>Award</a:t>
            </a:r>
            <a:endParaRPr sz="800">
              <a:solidFill>
                <a:schemeClr val="accent6"/>
              </a:solidFill>
              <a:latin typeface="Montserrat Medium"/>
              <a:sym typeface="Montserrat"/>
            </a:endParaRPr>
          </a:p>
          <a:p>
            <a:pPr marL="457200" marR="0" lvl="0" indent="0" algn="l" rtl="0">
              <a:lnSpc>
                <a:spcPct val="100000"/>
              </a:lnSpc>
              <a:spcBef>
                <a:spcPts val="0"/>
              </a:spcBef>
              <a:spcAft>
                <a:spcPts val="0"/>
              </a:spcAft>
              <a:buNone/>
            </a:pPr>
            <a:endParaRPr sz="800" b="1" i="0" u="none" strike="noStrike" cap="none">
              <a:solidFill>
                <a:schemeClr val="dk1"/>
              </a:solidFill>
              <a:latin typeface="Montserrat"/>
              <a:ea typeface="Montserrat"/>
              <a:cs typeface="Montserrat"/>
              <a:sym typeface="Montserrat"/>
            </a:endParaRPr>
          </a:p>
        </p:txBody>
      </p:sp>
      <p:sp>
        <p:nvSpPr>
          <p:cNvPr id="43" name="Google Shape;3628;p23">
            <a:extLst>
              <a:ext uri="{FF2B5EF4-FFF2-40B4-BE49-F238E27FC236}">
                <a16:creationId xmlns:a16="http://schemas.microsoft.com/office/drawing/2014/main" id="{7B668071-498C-47E8-A552-381BAD927DD7}"/>
              </a:ext>
            </a:extLst>
          </p:cNvPr>
          <p:cNvSpPr txBox="1"/>
          <p:nvPr/>
        </p:nvSpPr>
        <p:spPr>
          <a:xfrm>
            <a:off x="4377514" y="20332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2020</a:t>
            </a:r>
            <a:endParaRPr sz="1400" b="1" i="0" u="none" strike="noStrike" cap="none">
              <a:solidFill>
                <a:schemeClr val="dk1"/>
              </a:solidFill>
              <a:latin typeface="Montserrat"/>
              <a:ea typeface="Montserrat"/>
              <a:cs typeface="Montserrat"/>
              <a:sym typeface="Montserrat"/>
            </a:endParaRPr>
          </a:p>
        </p:txBody>
      </p:sp>
      <p:sp>
        <p:nvSpPr>
          <p:cNvPr id="44" name="Google Shape;3629;p23">
            <a:extLst>
              <a:ext uri="{FF2B5EF4-FFF2-40B4-BE49-F238E27FC236}">
                <a16:creationId xmlns:a16="http://schemas.microsoft.com/office/drawing/2014/main" id="{E8D478A1-484E-4C96-928D-1D3C8C64B3D3}"/>
              </a:ext>
            </a:extLst>
          </p:cNvPr>
          <p:cNvSpPr txBox="1"/>
          <p:nvPr/>
        </p:nvSpPr>
        <p:spPr>
          <a:xfrm>
            <a:off x="1827529" y="2296395"/>
            <a:ext cx="2119500" cy="369300"/>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Reached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1,000 total employees</a:t>
            </a:r>
            <a:endParaRPr sz="800" b="1"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Rikkei AI</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and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Ho Chi Minh City branch</a:t>
            </a:r>
            <a:endParaRPr sz="800" b="1" i="0" u="none" strike="noStrike" cap="none">
              <a:solidFill>
                <a:schemeClr val="dk1"/>
              </a:solidFill>
              <a:latin typeface="Montserrat"/>
              <a:ea typeface="Montserrat"/>
              <a:cs typeface="Montserrat"/>
              <a:sym typeface="Montserrat"/>
            </a:endParaRPr>
          </a:p>
        </p:txBody>
      </p:sp>
      <p:sp>
        <p:nvSpPr>
          <p:cNvPr id="45" name="Google Shape;3630;p23">
            <a:extLst>
              <a:ext uri="{FF2B5EF4-FFF2-40B4-BE49-F238E27FC236}">
                <a16:creationId xmlns:a16="http://schemas.microsoft.com/office/drawing/2014/main" id="{0B01068A-C737-4448-8ED9-C747EAB84D8C}"/>
              </a:ext>
            </a:extLst>
          </p:cNvPr>
          <p:cNvSpPr txBox="1"/>
          <p:nvPr/>
        </p:nvSpPr>
        <p:spPr>
          <a:xfrm>
            <a:off x="6968426" y="2296395"/>
            <a:ext cx="15777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accent6"/>
                </a:solidFill>
                <a:latin typeface="Montserrat Medium"/>
                <a:ea typeface="Montserrat Medium"/>
                <a:cs typeface="Montserrat Medium"/>
                <a:sym typeface="Montserrat Medium"/>
              </a:rPr>
              <a:t>Established</a:t>
            </a:r>
            <a:r>
              <a:rPr lang="en" sz="800" b="1" i="0" u="none" strike="noStrike" cap="none">
                <a:solidFill>
                  <a:schemeClr val="dk1"/>
                </a:solidFill>
                <a:latin typeface="Montserrat"/>
                <a:ea typeface="Montserrat"/>
                <a:cs typeface="Montserrat"/>
                <a:sym typeface="Montserrat"/>
              </a:rPr>
              <a:t> Rikkei Capital</a:t>
            </a:r>
            <a:endParaRPr sz="800" b="0" i="0" u="none" strike="noStrike" cap="none">
              <a:solidFill>
                <a:schemeClr val="dk1"/>
              </a:solidFill>
              <a:latin typeface="Montserrat"/>
              <a:ea typeface="Montserrat"/>
              <a:cs typeface="Montserrat"/>
              <a:sym typeface="Montserrat"/>
            </a:endParaRPr>
          </a:p>
        </p:txBody>
      </p:sp>
      <p:sp>
        <p:nvSpPr>
          <p:cNvPr id="46" name="Google Shape;3631;p23">
            <a:extLst>
              <a:ext uri="{FF2B5EF4-FFF2-40B4-BE49-F238E27FC236}">
                <a16:creationId xmlns:a16="http://schemas.microsoft.com/office/drawing/2014/main" id="{3D3FF0BC-A121-41DD-8637-BC9EBA52CB42}"/>
              </a:ext>
            </a:extLst>
          </p:cNvPr>
          <p:cNvSpPr txBox="1"/>
          <p:nvPr/>
        </p:nvSpPr>
        <p:spPr>
          <a:xfrm>
            <a:off x="6958539" y="203323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2021</a:t>
            </a:r>
            <a:endParaRPr sz="1400" b="1" i="0" u="none" strike="noStrike" cap="none">
              <a:solidFill>
                <a:schemeClr val="dk1"/>
              </a:solidFill>
              <a:latin typeface="Montserrat"/>
              <a:ea typeface="Montserrat"/>
              <a:cs typeface="Montserrat"/>
              <a:sym typeface="Montserrat"/>
            </a:endParaRPr>
          </a:p>
        </p:txBody>
      </p:sp>
      <p:sp>
        <p:nvSpPr>
          <p:cNvPr id="47" name="Google Shape;3632;p23">
            <a:extLst>
              <a:ext uri="{FF2B5EF4-FFF2-40B4-BE49-F238E27FC236}">
                <a16:creationId xmlns:a16="http://schemas.microsoft.com/office/drawing/2014/main" id="{D92765D4-C12A-4B67-A2F3-1BA1276F3FC4}"/>
              </a:ext>
            </a:extLst>
          </p:cNvPr>
          <p:cNvSpPr txBox="1"/>
          <p:nvPr/>
        </p:nvSpPr>
        <p:spPr>
          <a:xfrm>
            <a:off x="1982289" y="329289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2022</a:t>
            </a:r>
            <a:endParaRPr sz="1400" b="1" i="0" u="none" strike="noStrike" cap="none">
              <a:solidFill>
                <a:schemeClr val="dk1"/>
              </a:solidFill>
              <a:latin typeface="Montserrat"/>
              <a:ea typeface="Montserrat"/>
              <a:cs typeface="Montserrat"/>
              <a:sym typeface="Montserrat"/>
            </a:endParaRPr>
          </a:p>
        </p:txBody>
      </p:sp>
      <p:sp>
        <p:nvSpPr>
          <p:cNvPr id="48" name="Google Shape;3633;p23">
            <a:extLst>
              <a:ext uri="{FF2B5EF4-FFF2-40B4-BE49-F238E27FC236}">
                <a16:creationId xmlns:a16="http://schemas.microsoft.com/office/drawing/2014/main" id="{205412BF-7529-4379-8A87-F1180DB785FE}"/>
              </a:ext>
            </a:extLst>
          </p:cNvPr>
          <p:cNvSpPr txBox="1"/>
          <p:nvPr/>
        </p:nvSpPr>
        <p:spPr>
          <a:xfrm>
            <a:off x="1827529" y="3560466"/>
            <a:ext cx="2119500" cy="1108200"/>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Won</a:t>
            </a:r>
            <a:r>
              <a:rPr lang="en" sz="800" b="1">
                <a:solidFill>
                  <a:schemeClr val="dk1"/>
                </a:solidFill>
                <a:latin typeface="Montserrat"/>
                <a:ea typeface="Montserrat"/>
                <a:cs typeface="Montserrat"/>
                <a:sym typeface="Montserrat"/>
              </a:rPr>
              <a:t> Silver Award </a:t>
            </a:r>
            <a:r>
              <a:rPr lang="en" sz="800">
                <a:solidFill>
                  <a:schemeClr val="accent6"/>
                </a:solidFill>
                <a:latin typeface="Montserrat Medium"/>
                <a:ea typeface="Montserrat Medium"/>
                <a:cs typeface="Montserrat Medium"/>
                <a:sym typeface="Montserrat Medium"/>
              </a:rPr>
              <a:t>at the IT World Awards</a:t>
            </a:r>
            <a:endParaRPr sz="800">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Rikkei Digital</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&amp;</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Rikkei Academy</a:t>
            </a:r>
            <a:endParaRPr sz="800" b="0"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 New</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Hue City</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branch</a:t>
            </a:r>
            <a:endParaRPr sz="800" b="0"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 New</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Fukuoka City</a:t>
            </a:r>
            <a:r>
              <a:rPr lang="en" sz="800" b="0" i="0" u="none" strike="noStrike" cap="none">
                <a:solidFill>
                  <a:schemeClr val="dk1"/>
                </a:solidFill>
                <a:latin typeface="Montserrat"/>
                <a:ea typeface="Montserrat"/>
                <a:cs typeface="Montserrat"/>
                <a:sym typeface="Montserrat"/>
              </a:rPr>
              <a:t> </a:t>
            </a:r>
            <a:r>
              <a:rPr lang="en" sz="800">
                <a:solidFill>
                  <a:schemeClr val="accent6"/>
                </a:solidFill>
                <a:latin typeface="Montserrat Medium"/>
                <a:ea typeface="Montserrat Medium"/>
                <a:cs typeface="Montserrat Medium"/>
                <a:sym typeface="Montserrat Medium"/>
              </a:rPr>
              <a:t>branch</a:t>
            </a:r>
            <a:endParaRPr sz="8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Montserrat"/>
              <a:ea typeface="Montserrat"/>
              <a:cs typeface="Montserrat"/>
              <a:sym typeface="Montserrat"/>
            </a:endParaRPr>
          </a:p>
        </p:txBody>
      </p:sp>
      <p:sp>
        <p:nvSpPr>
          <p:cNvPr id="49" name="Google Shape;3634;p23">
            <a:extLst>
              <a:ext uri="{FF2B5EF4-FFF2-40B4-BE49-F238E27FC236}">
                <a16:creationId xmlns:a16="http://schemas.microsoft.com/office/drawing/2014/main" id="{F83FDA32-3A13-40B2-A405-E08BEF29BE80}"/>
              </a:ext>
            </a:extLst>
          </p:cNvPr>
          <p:cNvSpPr/>
          <p:nvPr/>
        </p:nvSpPr>
        <p:spPr>
          <a:xfrm>
            <a:off x="4197754" y="1933523"/>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 name="Google Shape;3635;p23">
            <a:extLst>
              <a:ext uri="{FF2B5EF4-FFF2-40B4-BE49-F238E27FC236}">
                <a16:creationId xmlns:a16="http://schemas.microsoft.com/office/drawing/2014/main" id="{665266D7-B4F8-4DC8-9ECC-65F119C03606}"/>
              </a:ext>
            </a:extLst>
          </p:cNvPr>
          <p:cNvCxnSpPr>
            <a:endCxn id="49" idx="0"/>
          </p:cNvCxnSpPr>
          <p:nvPr/>
        </p:nvCxnSpPr>
        <p:spPr>
          <a:xfrm>
            <a:off x="4249654" y="1023923"/>
            <a:ext cx="0" cy="909600"/>
          </a:xfrm>
          <a:prstGeom prst="straightConnector1">
            <a:avLst/>
          </a:prstGeom>
          <a:noFill/>
          <a:ln w="9525" cap="flat" cmpd="sng">
            <a:solidFill>
              <a:srgbClr val="434343"/>
            </a:solidFill>
            <a:prstDash val="dot"/>
            <a:round/>
            <a:headEnd type="none" w="sm" len="sm"/>
            <a:tailEnd type="none" w="sm" len="sm"/>
          </a:ln>
        </p:spPr>
      </p:cxnSp>
      <p:sp>
        <p:nvSpPr>
          <p:cNvPr id="51" name="Google Shape;3636;p23">
            <a:extLst>
              <a:ext uri="{FF2B5EF4-FFF2-40B4-BE49-F238E27FC236}">
                <a16:creationId xmlns:a16="http://schemas.microsoft.com/office/drawing/2014/main" id="{6B860A69-9874-4E38-8560-1A6DFD814F19}"/>
              </a:ext>
            </a:extLst>
          </p:cNvPr>
          <p:cNvSpPr/>
          <p:nvPr/>
        </p:nvSpPr>
        <p:spPr>
          <a:xfrm>
            <a:off x="6723004" y="1933523"/>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 name="Google Shape;3637;p23">
            <a:extLst>
              <a:ext uri="{FF2B5EF4-FFF2-40B4-BE49-F238E27FC236}">
                <a16:creationId xmlns:a16="http://schemas.microsoft.com/office/drawing/2014/main" id="{C6480C20-C019-4B4C-9DFB-5BA65685936E}"/>
              </a:ext>
            </a:extLst>
          </p:cNvPr>
          <p:cNvCxnSpPr>
            <a:endCxn id="51" idx="0"/>
          </p:cNvCxnSpPr>
          <p:nvPr/>
        </p:nvCxnSpPr>
        <p:spPr>
          <a:xfrm>
            <a:off x="6774904" y="1023923"/>
            <a:ext cx="0" cy="909600"/>
          </a:xfrm>
          <a:prstGeom prst="straightConnector1">
            <a:avLst/>
          </a:prstGeom>
          <a:noFill/>
          <a:ln w="9525" cap="flat" cmpd="sng">
            <a:solidFill>
              <a:srgbClr val="434343"/>
            </a:solidFill>
            <a:prstDash val="dot"/>
            <a:round/>
            <a:headEnd type="none" w="sm" len="sm"/>
            <a:tailEnd type="none" w="sm" len="sm"/>
          </a:ln>
        </p:spPr>
      </p:cxnSp>
      <p:grpSp>
        <p:nvGrpSpPr>
          <p:cNvPr id="53" name="Google Shape;3638;p23">
            <a:extLst>
              <a:ext uri="{FF2B5EF4-FFF2-40B4-BE49-F238E27FC236}">
                <a16:creationId xmlns:a16="http://schemas.microsoft.com/office/drawing/2014/main" id="{C6250800-B0E4-4B03-8367-29B0F2FC8C7D}"/>
              </a:ext>
            </a:extLst>
          </p:cNvPr>
          <p:cNvGrpSpPr/>
          <p:nvPr/>
        </p:nvGrpSpPr>
        <p:grpSpPr>
          <a:xfrm>
            <a:off x="1775629" y="2043586"/>
            <a:ext cx="103800" cy="1195200"/>
            <a:chOff x="4125915" y="1671204"/>
            <a:chExt cx="103800" cy="1195200"/>
          </a:xfrm>
        </p:grpSpPr>
        <p:sp>
          <p:nvSpPr>
            <p:cNvPr id="54" name="Google Shape;3639;p23">
              <a:extLst>
                <a:ext uri="{FF2B5EF4-FFF2-40B4-BE49-F238E27FC236}">
                  <a16:creationId xmlns:a16="http://schemas.microsoft.com/office/drawing/2014/main" id="{140AD09A-A9CA-4261-A1D5-F72969682664}"/>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5" name="Google Shape;3640;p23">
              <a:extLst>
                <a:ext uri="{FF2B5EF4-FFF2-40B4-BE49-F238E27FC236}">
                  <a16:creationId xmlns:a16="http://schemas.microsoft.com/office/drawing/2014/main" id="{9D2D0ACE-3506-4760-A9AF-10B0BB0C60A7}"/>
                </a:ext>
              </a:extLst>
            </p:cNvPr>
            <p:cNvCxnSpPr>
              <a:endCxn id="54" idx="0"/>
            </p:cNvCxnSpPr>
            <p:nvPr/>
          </p:nvCxnSpPr>
          <p:spPr>
            <a:xfrm>
              <a:off x="4177815" y="1671204"/>
              <a:ext cx="0" cy="1091400"/>
            </a:xfrm>
            <a:prstGeom prst="straightConnector1">
              <a:avLst/>
            </a:prstGeom>
            <a:noFill/>
            <a:ln w="9525" cap="flat" cmpd="sng">
              <a:solidFill>
                <a:srgbClr val="434343"/>
              </a:solidFill>
              <a:prstDash val="dot"/>
              <a:round/>
              <a:headEnd type="none" w="sm" len="sm"/>
              <a:tailEnd type="none" w="sm" len="sm"/>
            </a:ln>
          </p:spPr>
        </p:cxnSp>
      </p:grpSp>
      <p:grpSp>
        <p:nvGrpSpPr>
          <p:cNvPr id="56" name="Google Shape;3641;p23">
            <a:extLst>
              <a:ext uri="{FF2B5EF4-FFF2-40B4-BE49-F238E27FC236}">
                <a16:creationId xmlns:a16="http://schemas.microsoft.com/office/drawing/2014/main" id="{2DCDF2AD-C5AE-4E41-8094-3E465D44581F}"/>
              </a:ext>
            </a:extLst>
          </p:cNvPr>
          <p:cNvGrpSpPr/>
          <p:nvPr/>
        </p:nvGrpSpPr>
        <p:grpSpPr>
          <a:xfrm>
            <a:off x="4197754" y="2043586"/>
            <a:ext cx="103800" cy="1195200"/>
            <a:chOff x="4125915" y="1671204"/>
            <a:chExt cx="103800" cy="1195200"/>
          </a:xfrm>
        </p:grpSpPr>
        <p:sp>
          <p:nvSpPr>
            <p:cNvPr id="57" name="Google Shape;3642;p23">
              <a:extLst>
                <a:ext uri="{FF2B5EF4-FFF2-40B4-BE49-F238E27FC236}">
                  <a16:creationId xmlns:a16="http://schemas.microsoft.com/office/drawing/2014/main" id="{8F26D947-8F90-46FD-9216-C73E65EC7A82}"/>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 name="Google Shape;3643;p23">
              <a:extLst>
                <a:ext uri="{FF2B5EF4-FFF2-40B4-BE49-F238E27FC236}">
                  <a16:creationId xmlns:a16="http://schemas.microsoft.com/office/drawing/2014/main" id="{60EDC3E2-FDFD-49BB-B3F1-F016B7AD6C75}"/>
                </a:ext>
              </a:extLst>
            </p:cNvPr>
            <p:cNvCxnSpPr>
              <a:endCxn id="57" idx="0"/>
            </p:cNvCxnSpPr>
            <p:nvPr/>
          </p:nvCxnSpPr>
          <p:spPr>
            <a:xfrm>
              <a:off x="4177815" y="1671204"/>
              <a:ext cx="0" cy="1091400"/>
            </a:xfrm>
            <a:prstGeom prst="straightConnector1">
              <a:avLst/>
            </a:prstGeom>
            <a:noFill/>
            <a:ln w="9525" cap="flat" cmpd="sng">
              <a:solidFill>
                <a:srgbClr val="434343"/>
              </a:solidFill>
              <a:prstDash val="dot"/>
              <a:round/>
              <a:headEnd type="none" w="sm" len="sm"/>
              <a:tailEnd type="none" w="sm" len="sm"/>
            </a:ln>
          </p:spPr>
        </p:cxnSp>
      </p:grpSp>
      <p:grpSp>
        <p:nvGrpSpPr>
          <p:cNvPr id="59" name="Google Shape;3644;p23">
            <a:extLst>
              <a:ext uri="{FF2B5EF4-FFF2-40B4-BE49-F238E27FC236}">
                <a16:creationId xmlns:a16="http://schemas.microsoft.com/office/drawing/2014/main" id="{3356479F-7367-4321-BCE8-CE9071390B86}"/>
              </a:ext>
            </a:extLst>
          </p:cNvPr>
          <p:cNvGrpSpPr/>
          <p:nvPr/>
        </p:nvGrpSpPr>
        <p:grpSpPr>
          <a:xfrm>
            <a:off x="6723004" y="2043586"/>
            <a:ext cx="103800" cy="1195200"/>
            <a:chOff x="4125915" y="1671204"/>
            <a:chExt cx="103800" cy="1195200"/>
          </a:xfrm>
        </p:grpSpPr>
        <p:sp>
          <p:nvSpPr>
            <p:cNvPr id="60" name="Google Shape;3645;p23">
              <a:extLst>
                <a:ext uri="{FF2B5EF4-FFF2-40B4-BE49-F238E27FC236}">
                  <a16:creationId xmlns:a16="http://schemas.microsoft.com/office/drawing/2014/main" id="{FFCB0A36-7051-4ECD-BE6B-3D22EA489872}"/>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 name="Google Shape;3646;p23">
              <a:extLst>
                <a:ext uri="{FF2B5EF4-FFF2-40B4-BE49-F238E27FC236}">
                  <a16:creationId xmlns:a16="http://schemas.microsoft.com/office/drawing/2014/main" id="{854905BC-8C64-449C-94C6-383C37B6F6F9}"/>
                </a:ext>
              </a:extLst>
            </p:cNvPr>
            <p:cNvCxnSpPr>
              <a:endCxn id="60" idx="0"/>
            </p:cNvCxnSpPr>
            <p:nvPr/>
          </p:nvCxnSpPr>
          <p:spPr>
            <a:xfrm>
              <a:off x="4177815" y="1671204"/>
              <a:ext cx="0" cy="1091400"/>
            </a:xfrm>
            <a:prstGeom prst="straightConnector1">
              <a:avLst/>
            </a:prstGeom>
            <a:noFill/>
            <a:ln w="9525" cap="flat" cmpd="sng">
              <a:solidFill>
                <a:srgbClr val="434343"/>
              </a:solidFill>
              <a:prstDash val="dot"/>
              <a:round/>
              <a:headEnd type="none" w="sm" len="sm"/>
              <a:tailEnd type="none" w="sm" len="sm"/>
            </a:ln>
          </p:spPr>
        </p:cxnSp>
      </p:grpSp>
      <p:grpSp>
        <p:nvGrpSpPr>
          <p:cNvPr id="62" name="Google Shape;3648;p23">
            <a:extLst>
              <a:ext uri="{FF2B5EF4-FFF2-40B4-BE49-F238E27FC236}">
                <a16:creationId xmlns:a16="http://schemas.microsoft.com/office/drawing/2014/main" id="{DE2995BC-683A-403F-8FB0-0CB18F61E986}"/>
              </a:ext>
            </a:extLst>
          </p:cNvPr>
          <p:cNvGrpSpPr/>
          <p:nvPr/>
        </p:nvGrpSpPr>
        <p:grpSpPr>
          <a:xfrm>
            <a:off x="1775629" y="3434931"/>
            <a:ext cx="103800" cy="1555200"/>
            <a:chOff x="4125915" y="1311204"/>
            <a:chExt cx="103800" cy="1555200"/>
          </a:xfrm>
        </p:grpSpPr>
        <p:sp>
          <p:nvSpPr>
            <p:cNvPr id="63" name="Google Shape;3649;p23">
              <a:extLst>
                <a:ext uri="{FF2B5EF4-FFF2-40B4-BE49-F238E27FC236}">
                  <a16:creationId xmlns:a16="http://schemas.microsoft.com/office/drawing/2014/main" id="{364CF36E-9839-444A-8238-ADBDD105A233}"/>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 name="Google Shape;3650;p23">
              <a:extLst>
                <a:ext uri="{FF2B5EF4-FFF2-40B4-BE49-F238E27FC236}">
                  <a16:creationId xmlns:a16="http://schemas.microsoft.com/office/drawing/2014/main" id="{1C411604-37C9-4378-B632-35280439525D}"/>
                </a:ext>
              </a:extLst>
            </p:cNvPr>
            <p:cNvCxnSpPr>
              <a:endCxn id="63" idx="0"/>
            </p:cNvCxnSpPr>
            <p:nvPr/>
          </p:nvCxnSpPr>
          <p:spPr>
            <a:xfrm>
              <a:off x="4177815" y="1311204"/>
              <a:ext cx="0" cy="1451400"/>
            </a:xfrm>
            <a:prstGeom prst="straightConnector1">
              <a:avLst/>
            </a:prstGeom>
            <a:noFill/>
            <a:ln w="9525" cap="flat" cmpd="sng">
              <a:solidFill>
                <a:srgbClr val="434343"/>
              </a:solidFill>
              <a:prstDash val="dot"/>
              <a:round/>
              <a:headEnd type="none" w="sm" len="sm"/>
              <a:tailEnd type="none" w="sm" len="sm"/>
            </a:ln>
          </p:spPr>
        </p:cxnSp>
      </p:grpSp>
      <p:grpSp>
        <p:nvGrpSpPr>
          <p:cNvPr id="65" name="Google Shape;3651;p23">
            <a:extLst>
              <a:ext uri="{FF2B5EF4-FFF2-40B4-BE49-F238E27FC236}">
                <a16:creationId xmlns:a16="http://schemas.microsoft.com/office/drawing/2014/main" id="{11221C30-21B7-4E5F-ADE4-3252526CBA46}"/>
              </a:ext>
            </a:extLst>
          </p:cNvPr>
          <p:cNvGrpSpPr/>
          <p:nvPr/>
        </p:nvGrpSpPr>
        <p:grpSpPr>
          <a:xfrm>
            <a:off x="4197754" y="3434931"/>
            <a:ext cx="103800" cy="1555200"/>
            <a:chOff x="4125915" y="1311204"/>
            <a:chExt cx="103800" cy="1555200"/>
          </a:xfrm>
        </p:grpSpPr>
        <p:sp>
          <p:nvSpPr>
            <p:cNvPr id="66" name="Google Shape;3652;p23">
              <a:extLst>
                <a:ext uri="{FF2B5EF4-FFF2-40B4-BE49-F238E27FC236}">
                  <a16:creationId xmlns:a16="http://schemas.microsoft.com/office/drawing/2014/main" id="{2135FB42-7856-4BAC-82F2-F841534321E5}"/>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7" name="Google Shape;3653;p23">
              <a:extLst>
                <a:ext uri="{FF2B5EF4-FFF2-40B4-BE49-F238E27FC236}">
                  <a16:creationId xmlns:a16="http://schemas.microsoft.com/office/drawing/2014/main" id="{5744D62E-FF68-46CF-8684-3B057D75050A}"/>
                </a:ext>
              </a:extLst>
            </p:cNvPr>
            <p:cNvCxnSpPr>
              <a:endCxn id="66" idx="0"/>
            </p:cNvCxnSpPr>
            <p:nvPr/>
          </p:nvCxnSpPr>
          <p:spPr>
            <a:xfrm>
              <a:off x="4177815" y="1311204"/>
              <a:ext cx="0" cy="1451400"/>
            </a:xfrm>
            <a:prstGeom prst="straightConnector1">
              <a:avLst/>
            </a:prstGeom>
            <a:noFill/>
            <a:ln w="9525" cap="flat" cmpd="sng">
              <a:solidFill>
                <a:srgbClr val="434343"/>
              </a:solidFill>
              <a:prstDash val="dot"/>
              <a:round/>
              <a:headEnd type="none" w="sm" len="sm"/>
              <a:tailEnd type="none" w="sm" len="sm"/>
            </a:ln>
          </p:spPr>
        </p:cxnSp>
      </p:grpSp>
      <p:sp>
        <p:nvSpPr>
          <p:cNvPr id="68" name="Google Shape;3654;p23">
            <a:extLst>
              <a:ext uri="{FF2B5EF4-FFF2-40B4-BE49-F238E27FC236}">
                <a16:creationId xmlns:a16="http://schemas.microsoft.com/office/drawing/2014/main" id="{17C61BAB-3D76-430D-8EE3-134BFAE18309}"/>
              </a:ext>
            </a:extLst>
          </p:cNvPr>
          <p:cNvSpPr txBox="1"/>
          <p:nvPr/>
        </p:nvSpPr>
        <p:spPr>
          <a:xfrm>
            <a:off x="4397489" y="329289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2023</a:t>
            </a:r>
            <a:endParaRPr sz="1400" b="1" i="0" u="none" strike="noStrike" cap="none">
              <a:solidFill>
                <a:schemeClr val="dk1"/>
              </a:solidFill>
              <a:latin typeface="Montserrat"/>
              <a:ea typeface="Montserrat"/>
              <a:cs typeface="Montserrat"/>
              <a:sym typeface="Montserrat"/>
            </a:endParaRPr>
          </a:p>
        </p:txBody>
      </p:sp>
      <p:sp>
        <p:nvSpPr>
          <p:cNvPr id="69" name="Google Shape;3655;p23">
            <a:extLst>
              <a:ext uri="{FF2B5EF4-FFF2-40B4-BE49-F238E27FC236}">
                <a16:creationId xmlns:a16="http://schemas.microsoft.com/office/drawing/2014/main" id="{5EADCB30-0217-4D27-AAAE-B83A464C041B}"/>
              </a:ext>
            </a:extLst>
          </p:cNvPr>
          <p:cNvSpPr txBox="1"/>
          <p:nvPr/>
        </p:nvSpPr>
        <p:spPr>
          <a:xfrm>
            <a:off x="4214076" y="3549277"/>
            <a:ext cx="2424913" cy="1354217"/>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RKTech </a:t>
            </a:r>
            <a:r>
              <a:rPr lang="en" sz="800" b="1">
                <a:solidFill>
                  <a:schemeClr val="dk1"/>
                </a:solidFill>
                <a:latin typeface="Montserrat"/>
                <a:ea typeface="Montserrat"/>
                <a:cs typeface="Montserrat"/>
                <a:sym typeface="Montserrat"/>
              </a:rPr>
              <a:t>(</a:t>
            </a:r>
            <a:r>
              <a:rPr lang="en" sz="800" b="1" i="0" u="none" strike="noStrike" cap="none">
                <a:solidFill>
                  <a:schemeClr val="dk1"/>
                </a:solidFill>
                <a:latin typeface="Montserrat"/>
                <a:ea typeface="Montserrat"/>
                <a:cs typeface="Montserrat"/>
                <a:sym typeface="Montserrat"/>
              </a:rPr>
              <a:t>U</a:t>
            </a:r>
            <a:r>
              <a:rPr lang="en" sz="800" b="1">
                <a:solidFill>
                  <a:schemeClr val="dk1"/>
                </a:solidFill>
                <a:latin typeface="Montserrat"/>
                <a:ea typeface="Montserrat"/>
                <a:cs typeface="Montserrat"/>
                <a:sym typeface="Montserrat"/>
              </a:rPr>
              <a:t>.S.</a:t>
            </a:r>
            <a:r>
              <a:rPr lang="en" sz="800" b="1" i="0" u="none" strike="noStrike" cap="none">
                <a:solidFill>
                  <a:schemeClr val="dk1"/>
                </a:solidFill>
                <a:latin typeface="Montserrat"/>
                <a:ea typeface="Montserrat"/>
                <a:cs typeface="Montserrat"/>
                <a:sym typeface="Montserrat"/>
              </a:rPr>
              <a:t> Subsidiary)</a:t>
            </a:r>
            <a:endParaRPr sz="800" b="1"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Obtained</a:t>
            </a:r>
            <a:r>
              <a:rPr lang="en" sz="800" b="1" i="0" u="none" strike="noStrike" cap="none">
                <a:solidFill>
                  <a:schemeClr val="dk1"/>
                </a:solidFill>
                <a:latin typeface="Montserrat"/>
                <a:ea typeface="Montserrat"/>
                <a:cs typeface="Montserrat"/>
                <a:sym typeface="Montserrat"/>
              </a:rPr>
              <a:t> CMMI </a:t>
            </a:r>
            <a:r>
              <a:rPr lang="en" sz="800" b="1">
                <a:solidFill>
                  <a:schemeClr val="dk1"/>
                </a:solidFill>
                <a:latin typeface="Montserrat"/>
                <a:ea typeface="Montserrat"/>
                <a:cs typeface="Montserrat"/>
                <a:sym typeface="Montserrat"/>
              </a:rPr>
              <a:t>L</a:t>
            </a:r>
            <a:r>
              <a:rPr lang="en" sz="800" b="1" i="0" u="none" strike="noStrike" cap="none">
                <a:solidFill>
                  <a:schemeClr val="dk1"/>
                </a:solidFill>
                <a:latin typeface="Montserrat"/>
                <a:ea typeface="Montserrat"/>
                <a:cs typeface="Montserrat"/>
                <a:sym typeface="Montserrat"/>
              </a:rPr>
              <a:t>evel 3</a:t>
            </a:r>
            <a:endParaRPr sz="800" b="1"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Established</a:t>
            </a:r>
            <a:r>
              <a:rPr lang="en" sz="800" b="0" i="0" u="none" strike="noStrike" cap="none">
                <a:solidFill>
                  <a:schemeClr val="dk1"/>
                </a:solidFill>
                <a:latin typeface="Montserrat"/>
                <a:ea typeface="Montserrat"/>
                <a:cs typeface="Montserrat"/>
                <a:sym typeface="Montserrat"/>
              </a:rPr>
              <a:t> </a:t>
            </a:r>
            <a:r>
              <a:rPr lang="en" sz="800" b="1" i="0" u="none" strike="noStrike" cap="none">
                <a:solidFill>
                  <a:schemeClr val="dk1"/>
                </a:solidFill>
                <a:latin typeface="Montserrat"/>
                <a:ea typeface="Montserrat"/>
                <a:cs typeface="Montserrat"/>
                <a:sym typeface="Montserrat"/>
              </a:rPr>
              <a:t>Rikkei Thailand</a:t>
            </a:r>
            <a:endParaRPr sz="800" b="1" i="0" u="none" strike="noStrike" cap="none">
              <a:solidFill>
                <a:schemeClr val="dk1"/>
              </a:solidFill>
              <a:latin typeface="Montserrat"/>
              <a:ea typeface="Montserrat"/>
              <a:cs typeface="Montserrat"/>
              <a:sym typeface="Montserrat"/>
            </a:endParaRPr>
          </a:p>
          <a:p>
            <a:pPr marL="457200" marR="0" lvl="0" indent="-279400" algn="l" rtl="0">
              <a:lnSpc>
                <a:spcPct val="100000"/>
              </a:lnSpc>
              <a:spcBef>
                <a:spcPts val="0"/>
              </a:spcBef>
              <a:spcAft>
                <a:spcPts val="0"/>
              </a:spcAft>
              <a:buClr>
                <a:schemeClr val="dk1"/>
              </a:buClr>
              <a:buSzPts val="800"/>
              <a:buFont typeface="Montserrat"/>
              <a:buChar char="●"/>
            </a:pPr>
            <a:r>
              <a:rPr lang="en" sz="800">
                <a:solidFill>
                  <a:schemeClr val="accent6"/>
                </a:solidFill>
                <a:latin typeface="Montserrat Medium"/>
                <a:ea typeface="Montserrat Medium"/>
                <a:cs typeface="Montserrat Medium"/>
                <a:sym typeface="Montserrat Medium"/>
              </a:rPr>
              <a:t>Won</a:t>
            </a:r>
            <a:r>
              <a:rPr lang="en" sz="800">
                <a:solidFill>
                  <a:schemeClr val="dk1"/>
                </a:solidFill>
                <a:latin typeface="Montserrat"/>
                <a:ea typeface="Montserrat"/>
                <a:cs typeface="Montserrat"/>
                <a:sym typeface="Montserrat"/>
              </a:rPr>
              <a:t> </a:t>
            </a:r>
            <a:r>
              <a:rPr lang="en" sz="800" b="1">
                <a:solidFill>
                  <a:schemeClr val="dk1"/>
                </a:solidFill>
                <a:latin typeface="Montserrat"/>
                <a:ea typeface="Montserrat"/>
                <a:cs typeface="Montserrat"/>
                <a:sym typeface="Montserrat"/>
              </a:rPr>
              <a:t>Stevie Awards 2023 - Bronze Winner</a:t>
            </a:r>
            <a:endParaRPr sz="800" b="1">
              <a:solidFill>
                <a:schemeClr val="dk1"/>
              </a:solidFill>
              <a:latin typeface="Montserrat"/>
              <a:ea typeface="Montserrat"/>
              <a:cs typeface="Montserrat"/>
              <a:sym typeface="Montserrat"/>
            </a:endParaRPr>
          </a:p>
          <a:p>
            <a:pPr marL="457200" lvl="0" indent="-279400">
              <a:buClr>
                <a:srgbClr val="171717"/>
              </a:buClr>
              <a:buSzPts val="800"/>
              <a:buFont typeface="Montserrat"/>
              <a:buChar char="●"/>
            </a:pPr>
            <a:r>
              <a:rPr lang="en" sz="800">
                <a:solidFill>
                  <a:schemeClr val="accent6"/>
                </a:solidFill>
                <a:latin typeface="Montserrat Medium"/>
                <a:ea typeface="Montserrat Medium"/>
                <a:cs typeface="Montserrat Medium"/>
                <a:sym typeface="Montserrat Medium"/>
              </a:rPr>
              <a:t>Won </a:t>
            </a:r>
            <a:r>
              <a:rPr lang="en" sz="800" b="1">
                <a:solidFill>
                  <a:schemeClr val="dk1"/>
                </a:solidFill>
                <a:latin typeface="Montserrat"/>
                <a:ea typeface="Montserrat"/>
                <a:cs typeface="Montserrat"/>
                <a:sym typeface="Montserrat"/>
              </a:rPr>
              <a:t>Top 5 Best Enterprise Software Development Companies </a:t>
            </a:r>
            <a:r>
              <a:rPr lang="en" sz="800">
                <a:solidFill>
                  <a:schemeClr val="accent6"/>
                </a:solidFill>
                <a:latin typeface="Montserrat Medium"/>
                <a:sym typeface="Montserrat"/>
              </a:rPr>
              <a:t>by TechTimes</a:t>
            </a:r>
            <a:endParaRPr sz="800">
              <a:solidFill>
                <a:schemeClr val="accent6"/>
              </a:solidFill>
              <a:latin typeface="Montserrat Medium"/>
              <a:sym typeface="Montserrat"/>
            </a:endParaRPr>
          </a:p>
          <a:p>
            <a:pPr marL="457200" indent="-279400">
              <a:buClr>
                <a:srgbClr val="171717"/>
              </a:buClr>
              <a:buSzPts val="800"/>
              <a:buFont typeface="Montserrat"/>
              <a:buChar char="●"/>
            </a:pPr>
            <a:r>
              <a:rPr lang="en" sz="800">
                <a:solidFill>
                  <a:schemeClr val="accent6"/>
                </a:solidFill>
                <a:latin typeface="Montserrat Medium"/>
                <a:ea typeface="Montserrat Medium"/>
                <a:cs typeface="Montserrat Medium"/>
                <a:sym typeface="Montserrat Medium"/>
              </a:rPr>
              <a:t>Won </a:t>
            </a:r>
            <a:r>
              <a:rPr lang="en" sz="800" b="1">
                <a:solidFill>
                  <a:schemeClr val="dk1"/>
                </a:solidFill>
                <a:latin typeface="Montserrat"/>
                <a:ea typeface="Montserrat"/>
                <a:cs typeface="Montserrat"/>
              </a:rPr>
              <a:t>Top 10 Most Promising IT Services Companies </a:t>
            </a:r>
            <a:r>
              <a:rPr lang="en" sz="800">
                <a:solidFill>
                  <a:schemeClr val="accent6"/>
                </a:solidFill>
                <a:latin typeface="Montserrat Medium"/>
              </a:rPr>
              <a:t>by CIOReview</a:t>
            </a:r>
          </a:p>
          <a:p>
            <a:pPr marL="457200"/>
            <a:endParaRPr lang="en-US" sz="800" b="1">
              <a:solidFill>
                <a:schemeClr val="dk1"/>
              </a:solidFill>
              <a:latin typeface="Montserrat"/>
              <a:ea typeface="Montserrat"/>
              <a:cs typeface="Montserrat"/>
            </a:endParaRPr>
          </a:p>
        </p:txBody>
      </p:sp>
      <p:grpSp>
        <p:nvGrpSpPr>
          <p:cNvPr id="70" name="Google Shape;3651;p23">
            <a:extLst>
              <a:ext uri="{FF2B5EF4-FFF2-40B4-BE49-F238E27FC236}">
                <a16:creationId xmlns:a16="http://schemas.microsoft.com/office/drawing/2014/main" id="{79D61C53-C233-447F-88FB-F808DC07F709}"/>
              </a:ext>
            </a:extLst>
          </p:cNvPr>
          <p:cNvGrpSpPr/>
          <p:nvPr/>
        </p:nvGrpSpPr>
        <p:grpSpPr>
          <a:xfrm>
            <a:off x="6723003" y="3434931"/>
            <a:ext cx="103800" cy="1555200"/>
            <a:chOff x="4125915" y="1311204"/>
            <a:chExt cx="103800" cy="1555200"/>
          </a:xfrm>
        </p:grpSpPr>
        <p:sp>
          <p:nvSpPr>
            <p:cNvPr id="71" name="Google Shape;3652;p23">
              <a:extLst>
                <a:ext uri="{FF2B5EF4-FFF2-40B4-BE49-F238E27FC236}">
                  <a16:creationId xmlns:a16="http://schemas.microsoft.com/office/drawing/2014/main" id="{8CFBC385-1BE4-479D-9660-248F50ECE903}"/>
                </a:ext>
              </a:extLst>
            </p:cNvPr>
            <p:cNvSpPr/>
            <p:nvPr/>
          </p:nvSpPr>
          <p:spPr>
            <a:xfrm>
              <a:off x="4125915" y="2762604"/>
              <a:ext cx="103800" cy="103800"/>
            </a:xfrm>
            <a:prstGeom prst="flowChartConnector">
              <a:avLst/>
            </a:prstGeom>
            <a:solidFill>
              <a:srgbClr val="BC22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2" name="Google Shape;3653;p23">
              <a:extLst>
                <a:ext uri="{FF2B5EF4-FFF2-40B4-BE49-F238E27FC236}">
                  <a16:creationId xmlns:a16="http://schemas.microsoft.com/office/drawing/2014/main" id="{0BCB9E3E-8479-4191-9B28-7CF5AD580400}"/>
                </a:ext>
              </a:extLst>
            </p:cNvPr>
            <p:cNvCxnSpPr>
              <a:endCxn id="71" idx="0"/>
            </p:cNvCxnSpPr>
            <p:nvPr/>
          </p:nvCxnSpPr>
          <p:spPr>
            <a:xfrm>
              <a:off x="4177815" y="1311204"/>
              <a:ext cx="0" cy="1451400"/>
            </a:xfrm>
            <a:prstGeom prst="straightConnector1">
              <a:avLst/>
            </a:prstGeom>
            <a:noFill/>
            <a:ln w="9525" cap="flat" cmpd="sng">
              <a:solidFill>
                <a:srgbClr val="434343"/>
              </a:solidFill>
              <a:prstDash val="dot"/>
              <a:round/>
              <a:headEnd type="none" w="sm" len="sm"/>
              <a:tailEnd type="none" w="sm" len="sm"/>
            </a:ln>
          </p:spPr>
        </p:cxnSp>
      </p:grpSp>
      <p:sp>
        <p:nvSpPr>
          <p:cNvPr id="73" name="Google Shape;3654;p23">
            <a:extLst>
              <a:ext uri="{FF2B5EF4-FFF2-40B4-BE49-F238E27FC236}">
                <a16:creationId xmlns:a16="http://schemas.microsoft.com/office/drawing/2014/main" id="{45B9C34D-8C33-4CB6-AECA-1AB7DE0D21FA}"/>
              </a:ext>
            </a:extLst>
          </p:cNvPr>
          <p:cNvSpPr txBox="1"/>
          <p:nvPr/>
        </p:nvSpPr>
        <p:spPr>
          <a:xfrm>
            <a:off x="6975293" y="3292894"/>
            <a:ext cx="4572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2024</a:t>
            </a:r>
            <a:endParaRPr sz="1400" b="1" i="0" u="none" strike="noStrike" cap="none">
              <a:solidFill>
                <a:schemeClr val="dk1"/>
              </a:solidFill>
              <a:latin typeface="Montserrat"/>
              <a:ea typeface="Montserrat"/>
              <a:cs typeface="Montserrat"/>
              <a:sym typeface="Montserrat"/>
            </a:endParaRPr>
          </a:p>
        </p:txBody>
      </p:sp>
      <p:sp>
        <p:nvSpPr>
          <p:cNvPr id="74" name="Google Shape;3655;p23">
            <a:extLst>
              <a:ext uri="{FF2B5EF4-FFF2-40B4-BE49-F238E27FC236}">
                <a16:creationId xmlns:a16="http://schemas.microsoft.com/office/drawing/2014/main" id="{4A18D044-2788-4B8B-8DF9-1BB8CF55D262}"/>
              </a:ext>
            </a:extLst>
          </p:cNvPr>
          <p:cNvSpPr txBox="1"/>
          <p:nvPr/>
        </p:nvSpPr>
        <p:spPr>
          <a:xfrm>
            <a:off x="6811485" y="3549277"/>
            <a:ext cx="2180256" cy="861774"/>
          </a:xfrm>
          <a:prstGeom prst="rect">
            <a:avLst/>
          </a:prstGeom>
          <a:noFill/>
          <a:ln>
            <a:noFill/>
          </a:ln>
        </p:spPr>
        <p:txBody>
          <a:bodyPr spcFirstLastPara="1" wrap="square" lIns="0" tIns="0" rIns="0" bIns="0" anchor="t" anchorCtr="0">
            <a:spAutoFit/>
          </a:bodyPr>
          <a:lstStyle/>
          <a:p>
            <a:pPr marL="457200" marR="0" lvl="0" indent="-279400" algn="l" rtl="0">
              <a:lnSpc>
                <a:spcPct val="100000"/>
              </a:lnSpc>
              <a:spcBef>
                <a:spcPts val="0"/>
              </a:spcBef>
              <a:spcAft>
                <a:spcPts val="0"/>
              </a:spcAft>
              <a:buClr>
                <a:schemeClr val="dk1"/>
              </a:buClr>
              <a:buSzPts val="800"/>
              <a:buFont typeface="Montserrat"/>
              <a:buChar char="●"/>
            </a:pPr>
            <a:r>
              <a:rPr lang="en-US" sz="800">
                <a:solidFill>
                  <a:schemeClr val="accent6"/>
                </a:solidFill>
                <a:latin typeface="Montserrat Medium"/>
                <a:ea typeface="Montserrat Medium"/>
                <a:cs typeface="Montserrat Medium"/>
                <a:sym typeface="Montserrat Medium"/>
              </a:rPr>
              <a:t>Entered strategic partnership with </a:t>
            </a:r>
            <a:r>
              <a:rPr lang="en-US" sz="800" b="1">
                <a:solidFill>
                  <a:schemeClr val="accent6"/>
                </a:solidFill>
                <a:latin typeface="Montserrat Medium"/>
                <a:ea typeface="Montserrat Medium"/>
                <a:cs typeface="Montserrat Medium"/>
                <a:sym typeface="Montserrat Medium"/>
              </a:rPr>
              <a:t>Sumitomo</a:t>
            </a:r>
          </a:p>
          <a:p>
            <a:pPr marL="457200" marR="0" lvl="0" indent="-279400" algn="l" rtl="0">
              <a:lnSpc>
                <a:spcPct val="100000"/>
              </a:lnSpc>
              <a:spcBef>
                <a:spcPts val="0"/>
              </a:spcBef>
              <a:spcAft>
                <a:spcPts val="0"/>
              </a:spcAft>
              <a:buClr>
                <a:schemeClr val="dk1"/>
              </a:buClr>
              <a:buSzPts val="800"/>
              <a:buFont typeface="Montserrat"/>
              <a:buChar char="●"/>
            </a:pPr>
            <a:r>
              <a:rPr lang="en-US" sz="800">
                <a:solidFill>
                  <a:schemeClr val="accent6"/>
                </a:solidFill>
                <a:latin typeface="Montserrat Medium"/>
                <a:ea typeface="Montserrat Medium"/>
                <a:cs typeface="Montserrat Medium"/>
                <a:sym typeface="Montserrat Medium"/>
              </a:rPr>
              <a:t>Established </a:t>
            </a:r>
            <a:r>
              <a:rPr lang="en-US" sz="800" b="1" err="1">
                <a:solidFill>
                  <a:schemeClr val="accent6"/>
                </a:solidFill>
                <a:latin typeface="Montserrat Medium"/>
                <a:ea typeface="Montserrat Medium"/>
                <a:cs typeface="Montserrat Medium"/>
                <a:sym typeface="Montserrat Medium"/>
              </a:rPr>
              <a:t>RKSoft</a:t>
            </a:r>
            <a:r>
              <a:rPr lang="en-US" sz="800" b="1">
                <a:solidFill>
                  <a:schemeClr val="accent6"/>
                </a:solidFill>
                <a:latin typeface="Montserrat Medium"/>
                <a:ea typeface="Montserrat Medium"/>
                <a:cs typeface="Montserrat Medium"/>
                <a:sym typeface="Montserrat Medium"/>
              </a:rPr>
              <a:t> (South Korea </a:t>
            </a:r>
            <a:r>
              <a:rPr lang="en" sz="800" b="1" i="0" u="none" strike="noStrike" cap="none">
                <a:solidFill>
                  <a:schemeClr val="dk1"/>
                </a:solidFill>
                <a:latin typeface="Montserrat"/>
                <a:ea typeface="Montserrat"/>
                <a:cs typeface="Montserrat"/>
                <a:sym typeface="Montserrat"/>
              </a:rPr>
              <a:t>Subsidiary</a:t>
            </a:r>
            <a:r>
              <a:rPr lang="en-US" sz="800" b="1">
                <a:solidFill>
                  <a:schemeClr val="accent6"/>
                </a:solidFill>
                <a:latin typeface="Montserrat Medium"/>
                <a:ea typeface="Montserrat Medium"/>
                <a:cs typeface="Montserrat Medium"/>
                <a:sym typeface="Montserrat Medium"/>
              </a:rPr>
              <a:t>)</a:t>
            </a:r>
          </a:p>
          <a:p>
            <a:pPr marL="457200" marR="0" lvl="0" indent="-279400" algn="l" rtl="0">
              <a:lnSpc>
                <a:spcPct val="100000"/>
              </a:lnSpc>
              <a:spcBef>
                <a:spcPts val="0"/>
              </a:spcBef>
              <a:spcAft>
                <a:spcPts val="0"/>
              </a:spcAft>
              <a:buClr>
                <a:schemeClr val="dk1"/>
              </a:buClr>
              <a:buSzPts val="800"/>
              <a:buFont typeface="Montserrat"/>
              <a:buChar char="●"/>
            </a:pPr>
            <a:r>
              <a:rPr lang="en-US" sz="800">
                <a:solidFill>
                  <a:schemeClr val="accent6"/>
                </a:solidFill>
                <a:latin typeface="Montserrat Medium"/>
                <a:ea typeface="Montserrat Medium"/>
                <a:cs typeface="Montserrat Medium"/>
                <a:sym typeface="Montserrat Medium"/>
              </a:rPr>
              <a:t>Reached </a:t>
            </a:r>
            <a:r>
              <a:rPr lang="en-US" sz="800" b="1">
                <a:solidFill>
                  <a:schemeClr val="accent6"/>
                </a:solidFill>
                <a:latin typeface="Montserrat Medium"/>
                <a:ea typeface="Montserrat Medium"/>
                <a:cs typeface="Montserrat Medium"/>
                <a:sym typeface="Montserrat Medium"/>
              </a:rPr>
              <a:t>2,000 employees </a:t>
            </a:r>
          </a:p>
          <a:p>
            <a:pPr marL="457200" marR="0" lvl="0" indent="-279400" algn="l" rtl="0">
              <a:lnSpc>
                <a:spcPct val="100000"/>
              </a:lnSpc>
              <a:spcBef>
                <a:spcPts val="0"/>
              </a:spcBef>
              <a:spcAft>
                <a:spcPts val="0"/>
              </a:spcAft>
              <a:buClr>
                <a:schemeClr val="dk1"/>
              </a:buClr>
              <a:buSzPts val="800"/>
              <a:buFont typeface="Montserrat"/>
              <a:buChar char="●"/>
            </a:pPr>
            <a:r>
              <a:rPr lang="en-US" sz="800">
                <a:solidFill>
                  <a:schemeClr val="accent6"/>
                </a:solidFill>
                <a:latin typeface="Montserrat Medium"/>
                <a:ea typeface="Montserrat Medium"/>
                <a:cs typeface="Montserrat Medium"/>
                <a:sym typeface="Montserrat Medium"/>
              </a:rPr>
              <a:t>Won</a:t>
            </a:r>
            <a:r>
              <a:rPr lang="en-US" sz="800">
                <a:solidFill>
                  <a:schemeClr val="dk1"/>
                </a:solidFill>
                <a:latin typeface="Montserrat"/>
                <a:ea typeface="Montserrat"/>
                <a:cs typeface="Montserrat"/>
                <a:sym typeface="Montserrat"/>
              </a:rPr>
              <a:t> </a:t>
            </a:r>
            <a:r>
              <a:rPr lang="en-US" sz="800" b="1">
                <a:solidFill>
                  <a:schemeClr val="dk1"/>
                </a:solidFill>
                <a:latin typeface="Montserrat"/>
                <a:ea typeface="Montserrat"/>
                <a:cs typeface="Montserrat"/>
                <a:sym typeface="Montserrat"/>
              </a:rPr>
              <a:t>Stevie Awards 2024 - Bronze Winner</a:t>
            </a:r>
          </a:p>
        </p:txBody>
      </p:sp>
      <p:cxnSp>
        <p:nvCxnSpPr>
          <p:cNvPr id="75" name="Google Shape;3621;p23">
            <a:extLst>
              <a:ext uri="{FF2B5EF4-FFF2-40B4-BE49-F238E27FC236}">
                <a16:creationId xmlns:a16="http://schemas.microsoft.com/office/drawing/2014/main" id="{CEB89C4B-FD44-4746-B01D-4B511DE09217}"/>
              </a:ext>
            </a:extLst>
          </p:cNvPr>
          <p:cNvCxnSpPr/>
          <p:nvPr/>
        </p:nvCxnSpPr>
        <p:spPr>
          <a:xfrm rot="10800000">
            <a:off x="1601350" y="1985420"/>
            <a:ext cx="7559700" cy="0"/>
          </a:xfrm>
          <a:prstGeom prst="straightConnector1">
            <a:avLst/>
          </a:prstGeom>
          <a:noFill/>
          <a:ln w="9525" cap="flat" cmpd="sng">
            <a:solidFill>
              <a:srgbClr val="434343"/>
            </a:solidFill>
            <a:prstDash val="solid"/>
            <a:round/>
            <a:headEnd type="none" w="sm" len="sm"/>
            <a:tailEnd type="oval" w="med" len="med"/>
          </a:ln>
        </p:spPr>
      </p:cxnSp>
      <p:cxnSp>
        <p:nvCxnSpPr>
          <p:cNvPr id="76" name="Google Shape;3612;p23">
            <a:extLst>
              <a:ext uri="{FF2B5EF4-FFF2-40B4-BE49-F238E27FC236}">
                <a16:creationId xmlns:a16="http://schemas.microsoft.com/office/drawing/2014/main" id="{C8D2CD20-94E9-4B4E-AC2F-C216A8B310E0}"/>
              </a:ext>
            </a:extLst>
          </p:cNvPr>
          <p:cNvCxnSpPr/>
          <p:nvPr/>
        </p:nvCxnSpPr>
        <p:spPr>
          <a:xfrm rot="10800000">
            <a:off x="-36475" y="3186895"/>
            <a:ext cx="9189000" cy="0"/>
          </a:xfrm>
          <a:prstGeom prst="straightConnector1">
            <a:avLst/>
          </a:prstGeom>
          <a:noFill/>
          <a:ln w="9525" cap="flat" cmpd="sng">
            <a:solidFill>
              <a:srgbClr val="434343"/>
            </a:solidFill>
            <a:prstDash val="solid"/>
            <a:round/>
            <a:headEnd type="none" w="sm" len="sm"/>
            <a:tailEnd type="none" w="sm" len="sm"/>
          </a:ln>
        </p:spPr>
      </p:cxnSp>
      <p:cxnSp>
        <p:nvCxnSpPr>
          <p:cNvPr id="77" name="Google Shape;3647;p23">
            <a:extLst>
              <a:ext uri="{FF2B5EF4-FFF2-40B4-BE49-F238E27FC236}">
                <a16:creationId xmlns:a16="http://schemas.microsoft.com/office/drawing/2014/main" id="{D745936C-0B17-45AB-A893-0B955AAEA30D}"/>
              </a:ext>
            </a:extLst>
          </p:cNvPr>
          <p:cNvCxnSpPr>
            <a:cxnSpLocks/>
          </p:cNvCxnSpPr>
          <p:nvPr/>
        </p:nvCxnSpPr>
        <p:spPr>
          <a:xfrm flipH="1">
            <a:off x="-8475" y="4941825"/>
            <a:ext cx="9104349" cy="0"/>
          </a:xfrm>
          <a:prstGeom prst="straightConnector1">
            <a:avLst/>
          </a:prstGeom>
          <a:noFill/>
          <a:ln w="9525" cap="flat" cmpd="sng">
            <a:solidFill>
              <a:srgbClr val="434343"/>
            </a:solidFill>
            <a:prstDash val="solid"/>
            <a:round/>
            <a:headEnd type="triangle" w="med" len="med"/>
            <a:tailEnd type="none" w="sm" len="sm"/>
          </a:ln>
        </p:spPr>
      </p:cxnSp>
      <p:sp>
        <p:nvSpPr>
          <p:cNvPr id="78" name="Google Shape;3656;p23">
            <a:extLst>
              <a:ext uri="{FF2B5EF4-FFF2-40B4-BE49-F238E27FC236}">
                <a16:creationId xmlns:a16="http://schemas.microsoft.com/office/drawing/2014/main" id="{6C95AD6C-AF68-48DD-BE7A-2FE50D0B57B4}"/>
              </a:ext>
            </a:extLst>
          </p:cNvPr>
          <p:cNvSpPr txBox="1"/>
          <p:nvPr/>
        </p:nvSpPr>
        <p:spPr>
          <a:xfrm>
            <a:off x="12025" y="4980291"/>
            <a:ext cx="22932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Montserrat"/>
                <a:ea typeface="Montserrat"/>
                <a:cs typeface="Montserrat"/>
                <a:sym typeface="Montserrat"/>
              </a:rPr>
              <a:t>*ICT: Information &amp; Communications Technology</a:t>
            </a:r>
            <a:endParaRPr sz="600" b="0" i="0" u="none" strike="noStrike" cap="none">
              <a:solidFill>
                <a:srgbClr val="000000"/>
              </a:solidFill>
              <a:latin typeface="Montserrat"/>
              <a:ea typeface="Montserrat"/>
              <a:cs typeface="Montserrat"/>
              <a:sym typeface="Montserrat"/>
            </a:endParaRPr>
          </a:p>
        </p:txBody>
      </p:sp>
      <p:pic>
        <p:nvPicPr>
          <p:cNvPr id="79" name="Google Shape;3620;p23">
            <a:extLst>
              <a:ext uri="{FF2B5EF4-FFF2-40B4-BE49-F238E27FC236}">
                <a16:creationId xmlns:a16="http://schemas.microsoft.com/office/drawing/2014/main" id="{4A5DC844-256C-43B4-8B81-1F0AEA4389EF}"/>
              </a:ext>
            </a:extLst>
          </p:cNvPr>
          <p:cNvPicPr preferRelativeResize="0"/>
          <p:nvPr/>
        </p:nvPicPr>
        <p:blipFill rotWithShape="1">
          <a:blip r:embed="rId2">
            <a:alphaModFix/>
          </a:blip>
          <a:srcRect l="15750" r="42282"/>
          <a:stretch/>
        </p:blipFill>
        <p:spPr>
          <a:xfrm>
            <a:off x="0" y="823375"/>
            <a:ext cx="1398162" cy="3949501"/>
          </a:xfrm>
          <a:prstGeom prst="rect">
            <a:avLst/>
          </a:prstGeom>
          <a:noFill/>
          <a:ln>
            <a:noFill/>
          </a:ln>
        </p:spPr>
      </p:pic>
      <p:sp>
        <p:nvSpPr>
          <p:cNvPr id="80" name="TextBox 79">
            <a:extLst>
              <a:ext uri="{FF2B5EF4-FFF2-40B4-BE49-F238E27FC236}">
                <a16:creationId xmlns:a16="http://schemas.microsoft.com/office/drawing/2014/main" id="{C75F848C-2D15-4F37-BCA2-AB8333F53CF1}"/>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Tree>
    <p:extLst>
      <p:ext uri="{BB962C8B-B14F-4D97-AF65-F5344CB8AC3E}">
        <p14:creationId xmlns:p14="http://schemas.microsoft.com/office/powerpoint/2010/main" val="222345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hevron 14">
            <a:extLst>
              <a:ext uri="{FF2B5EF4-FFF2-40B4-BE49-F238E27FC236}">
                <a16:creationId xmlns:a16="http://schemas.microsoft.com/office/drawing/2014/main" id="{AB28C446-7463-1C25-7460-D7DC079711B3}"/>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Google Shape;3522;p15">
            <a:extLst>
              <a:ext uri="{FF2B5EF4-FFF2-40B4-BE49-F238E27FC236}">
                <a16:creationId xmlns:a16="http://schemas.microsoft.com/office/drawing/2014/main" id="{6CF916BC-7509-44D5-B88D-C070E965F7A0}"/>
              </a:ext>
            </a:extLst>
          </p:cNvPr>
          <p:cNvSpPr/>
          <p:nvPr/>
        </p:nvSpPr>
        <p:spPr>
          <a:xfrm>
            <a:off x="4685687" y="385763"/>
            <a:ext cx="4458313" cy="4757737"/>
          </a:xfrm>
          <a:prstGeom prst="rect">
            <a:avLst/>
          </a:prstGeom>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320" name="TextBox 319">
            <a:extLst>
              <a:ext uri="{FF2B5EF4-FFF2-40B4-BE49-F238E27FC236}">
                <a16:creationId xmlns:a16="http://schemas.microsoft.com/office/drawing/2014/main" id="{0D09114F-6B8C-4835-8550-E5EA3D2A3AB5}"/>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
        <p:nvSpPr>
          <p:cNvPr id="90" name="Google Shape;3681;p25">
            <a:extLst>
              <a:ext uri="{FF2B5EF4-FFF2-40B4-BE49-F238E27FC236}">
                <a16:creationId xmlns:a16="http://schemas.microsoft.com/office/drawing/2014/main" id="{3EEDAE96-4D60-482A-8D59-925B5C35474C}"/>
              </a:ext>
            </a:extLst>
          </p:cNvPr>
          <p:cNvSpPr txBox="1"/>
          <p:nvPr/>
        </p:nvSpPr>
        <p:spPr>
          <a:xfrm>
            <a:off x="572205" y="995089"/>
            <a:ext cx="18288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Montserrat"/>
                <a:ea typeface="Montserrat"/>
                <a:cs typeface="Montserrat"/>
                <a:sym typeface="Montserrat"/>
              </a:rPr>
              <a:t>Certification</a:t>
            </a:r>
            <a:endParaRPr sz="1000" b="1" i="0" u="none" strike="noStrike" cap="none">
              <a:solidFill>
                <a:schemeClr val="dk1"/>
              </a:solidFill>
              <a:latin typeface="Montserrat"/>
              <a:ea typeface="Montserrat"/>
              <a:cs typeface="Montserrat"/>
              <a:sym typeface="Montserrat"/>
            </a:endParaRPr>
          </a:p>
        </p:txBody>
      </p:sp>
      <p:grpSp>
        <p:nvGrpSpPr>
          <p:cNvPr id="91" name="Google Shape;3682;p25">
            <a:extLst>
              <a:ext uri="{FF2B5EF4-FFF2-40B4-BE49-F238E27FC236}">
                <a16:creationId xmlns:a16="http://schemas.microsoft.com/office/drawing/2014/main" id="{608C90BE-8DF4-4F53-AEFD-1E0AFDB02391}"/>
              </a:ext>
            </a:extLst>
          </p:cNvPr>
          <p:cNvGrpSpPr/>
          <p:nvPr/>
        </p:nvGrpSpPr>
        <p:grpSpPr>
          <a:xfrm>
            <a:off x="581571" y="1233976"/>
            <a:ext cx="758634" cy="941882"/>
            <a:chOff x="1257291" y="1408568"/>
            <a:chExt cx="758634" cy="941882"/>
          </a:xfrm>
        </p:grpSpPr>
        <p:sp>
          <p:nvSpPr>
            <p:cNvPr id="92" name="Google Shape;3683;p25">
              <a:extLst>
                <a:ext uri="{FF2B5EF4-FFF2-40B4-BE49-F238E27FC236}">
                  <a16:creationId xmlns:a16="http://schemas.microsoft.com/office/drawing/2014/main" id="{97B8BB05-474F-4BE0-9D20-77BD83FE8259}"/>
                </a:ext>
              </a:extLst>
            </p:cNvPr>
            <p:cNvSpPr/>
            <p:nvPr/>
          </p:nvSpPr>
          <p:spPr>
            <a:xfrm>
              <a:off x="1257291" y="1408568"/>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 name="Google Shape;3684;p25">
              <a:extLst>
                <a:ext uri="{FF2B5EF4-FFF2-40B4-BE49-F238E27FC236}">
                  <a16:creationId xmlns:a16="http://schemas.microsoft.com/office/drawing/2014/main" id="{73DFF93E-5E80-4A61-83B4-8938A55D16CA}"/>
                </a:ext>
              </a:extLst>
            </p:cNvPr>
            <p:cNvPicPr preferRelativeResize="0"/>
            <p:nvPr/>
          </p:nvPicPr>
          <p:blipFill rotWithShape="1">
            <a:blip r:embed="rId2">
              <a:alphaModFix/>
            </a:blip>
            <a:srcRect/>
            <a:stretch/>
          </p:blipFill>
          <p:spPr>
            <a:xfrm>
              <a:off x="1386113" y="1559289"/>
              <a:ext cx="482475" cy="402461"/>
            </a:xfrm>
            <a:prstGeom prst="rect">
              <a:avLst/>
            </a:prstGeom>
            <a:noFill/>
            <a:ln>
              <a:noFill/>
            </a:ln>
          </p:spPr>
        </p:pic>
        <p:sp>
          <p:nvSpPr>
            <p:cNvPr id="94" name="Google Shape;3685;p25">
              <a:extLst>
                <a:ext uri="{FF2B5EF4-FFF2-40B4-BE49-F238E27FC236}">
                  <a16:creationId xmlns:a16="http://schemas.microsoft.com/office/drawing/2014/main" id="{D9FE624A-1FF8-4953-86A3-C1EC5A708D4A}"/>
                </a:ext>
              </a:extLst>
            </p:cNvPr>
            <p:cNvSpPr txBox="1"/>
            <p:nvPr/>
          </p:nvSpPr>
          <p:spPr>
            <a:xfrm>
              <a:off x="1275825" y="2258050"/>
              <a:ext cx="740100" cy="92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Montserrat Medium"/>
                  <a:ea typeface="Montserrat Medium"/>
                  <a:cs typeface="Montserrat Medium"/>
                  <a:sym typeface="Montserrat Medium"/>
                </a:rPr>
                <a:t>CMMI Level 3</a:t>
              </a:r>
              <a:endParaRPr sz="600" b="0" i="0" u="none" strike="noStrike" cap="none">
                <a:solidFill>
                  <a:srgbClr val="000000"/>
                </a:solidFill>
                <a:latin typeface="Montserrat Medium"/>
                <a:ea typeface="Montserrat Medium"/>
                <a:cs typeface="Montserrat Medium"/>
                <a:sym typeface="Montserrat Medium"/>
              </a:endParaRPr>
            </a:p>
          </p:txBody>
        </p:sp>
      </p:grpSp>
      <p:sp>
        <p:nvSpPr>
          <p:cNvPr id="95" name="Google Shape;3688;p25">
            <a:extLst>
              <a:ext uri="{FF2B5EF4-FFF2-40B4-BE49-F238E27FC236}">
                <a16:creationId xmlns:a16="http://schemas.microsoft.com/office/drawing/2014/main" id="{E327C096-EDBA-4A3C-B529-BD13DBD06749}"/>
              </a:ext>
            </a:extLst>
          </p:cNvPr>
          <p:cNvSpPr txBox="1"/>
          <p:nvPr/>
        </p:nvSpPr>
        <p:spPr>
          <a:xfrm>
            <a:off x="3682694" y="2083458"/>
            <a:ext cx="740100" cy="92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Montserrat Medium"/>
                <a:ea typeface="Montserrat Medium"/>
                <a:cs typeface="Montserrat Medium"/>
                <a:sym typeface="Montserrat Medium"/>
              </a:rPr>
              <a:t>CSM Certificate</a:t>
            </a:r>
            <a:endParaRPr sz="600" b="0" i="0" u="none" strike="noStrike" cap="none">
              <a:solidFill>
                <a:srgbClr val="000000"/>
              </a:solidFill>
              <a:latin typeface="Montserrat Medium"/>
              <a:ea typeface="Montserrat Medium"/>
              <a:cs typeface="Montserrat Medium"/>
              <a:sym typeface="Montserrat Medium"/>
            </a:endParaRPr>
          </a:p>
        </p:txBody>
      </p:sp>
      <p:grpSp>
        <p:nvGrpSpPr>
          <p:cNvPr id="96" name="Group 95">
            <a:extLst>
              <a:ext uri="{FF2B5EF4-FFF2-40B4-BE49-F238E27FC236}">
                <a16:creationId xmlns:a16="http://schemas.microsoft.com/office/drawing/2014/main" id="{67C6313C-5322-4DE2-92A1-9836D75D8E09}"/>
              </a:ext>
            </a:extLst>
          </p:cNvPr>
          <p:cNvGrpSpPr/>
          <p:nvPr/>
        </p:nvGrpSpPr>
        <p:grpSpPr>
          <a:xfrm>
            <a:off x="3683024" y="1233976"/>
            <a:ext cx="740100" cy="740100"/>
            <a:chOff x="3733940" y="1233976"/>
            <a:chExt cx="740100" cy="740100"/>
          </a:xfrm>
        </p:grpSpPr>
        <p:sp>
          <p:nvSpPr>
            <p:cNvPr id="97" name="Google Shape;3687;p25">
              <a:extLst>
                <a:ext uri="{FF2B5EF4-FFF2-40B4-BE49-F238E27FC236}">
                  <a16:creationId xmlns:a16="http://schemas.microsoft.com/office/drawing/2014/main" id="{779D90DF-474A-4E45-B80C-A9872C5876A8}"/>
                </a:ext>
              </a:extLst>
            </p:cNvPr>
            <p:cNvSpPr/>
            <p:nvPr/>
          </p:nvSpPr>
          <p:spPr>
            <a:xfrm>
              <a:off x="3733940" y="1233976"/>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 name="Google Shape;3689;p25">
              <a:extLst>
                <a:ext uri="{FF2B5EF4-FFF2-40B4-BE49-F238E27FC236}">
                  <a16:creationId xmlns:a16="http://schemas.microsoft.com/office/drawing/2014/main" id="{07472F06-9455-4412-AE93-E62C1BDB5ADB}"/>
                </a:ext>
              </a:extLst>
            </p:cNvPr>
            <p:cNvPicPr preferRelativeResize="0"/>
            <p:nvPr/>
          </p:nvPicPr>
          <p:blipFill rotWithShape="1">
            <a:blip r:embed="rId3">
              <a:alphaModFix/>
            </a:blip>
            <a:srcRect l="11944" t="8574" r="8583" b="8582"/>
            <a:stretch/>
          </p:blipFill>
          <p:spPr>
            <a:xfrm>
              <a:off x="3847628" y="1365783"/>
              <a:ext cx="512725" cy="491775"/>
            </a:xfrm>
            <a:prstGeom prst="rect">
              <a:avLst/>
            </a:prstGeom>
            <a:noFill/>
            <a:ln>
              <a:noFill/>
            </a:ln>
          </p:spPr>
        </p:pic>
      </p:grpSp>
      <p:sp>
        <p:nvSpPr>
          <p:cNvPr id="99" name="Google Shape;3691;p25">
            <a:extLst>
              <a:ext uri="{FF2B5EF4-FFF2-40B4-BE49-F238E27FC236}">
                <a16:creationId xmlns:a16="http://schemas.microsoft.com/office/drawing/2014/main" id="{AA1EC7E4-9581-452E-BD5C-E97CF592D630}"/>
              </a:ext>
            </a:extLst>
          </p:cNvPr>
          <p:cNvSpPr txBox="1"/>
          <p:nvPr/>
        </p:nvSpPr>
        <p:spPr>
          <a:xfrm>
            <a:off x="2655385" y="2083458"/>
            <a:ext cx="740100" cy="92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Montserrat Medium"/>
                <a:ea typeface="Montserrat Medium"/>
                <a:cs typeface="Montserrat Medium"/>
                <a:sym typeface="Montserrat Medium"/>
              </a:rPr>
              <a:t>ISO/IEC 27001/2013</a:t>
            </a:r>
            <a:endParaRPr sz="600" b="0" i="0" u="none" strike="noStrike" cap="none">
              <a:solidFill>
                <a:srgbClr val="000000"/>
              </a:solidFill>
              <a:latin typeface="Montserrat Medium"/>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6EB7868F-207D-41BF-8675-823C3AFBD11E}"/>
              </a:ext>
            </a:extLst>
          </p:cNvPr>
          <p:cNvGrpSpPr/>
          <p:nvPr/>
        </p:nvGrpSpPr>
        <p:grpSpPr>
          <a:xfrm>
            <a:off x="1627745" y="1233976"/>
            <a:ext cx="740100" cy="740100"/>
            <a:chOff x="1639922" y="1233976"/>
            <a:chExt cx="740100" cy="740100"/>
          </a:xfrm>
        </p:grpSpPr>
        <p:sp>
          <p:nvSpPr>
            <p:cNvPr id="101" name="Google Shape;3678;p25">
              <a:extLst>
                <a:ext uri="{FF2B5EF4-FFF2-40B4-BE49-F238E27FC236}">
                  <a16:creationId xmlns:a16="http://schemas.microsoft.com/office/drawing/2014/main" id="{30730221-6B98-4EB6-A061-CCAD588BD27C}"/>
                </a:ext>
              </a:extLst>
            </p:cNvPr>
            <p:cNvSpPr/>
            <p:nvPr/>
          </p:nvSpPr>
          <p:spPr>
            <a:xfrm>
              <a:off x="1639922" y="1233976"/>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3692;p25">
              <a:extLst>
                <a:ext uri="{FF2B5EF4-FFF2-40B4-BE49-F238E27FC236}">
                  <a16:creationId xmlns:a16="http://schemas.microsoft.com/office/drawing/2014/main" id="{CB3CDA6D-5540-43E6-B936-86A8676BDF88}"/>
                </a:ext>
              </a:extLst>
            </p:cNvPr>
            <p:cNvPicPr preferRelativeResize="0"/>
            <p:nvPr/>
          </p:nvPicPr>
          <p:blipFill rotWithShape="1">
            <a:blip r:embed="rId4">
              <a:alphaModFix/>
            </a:blip>
            <a:srcRect/>
            <a:stretch/>
          </p:blipFill>
          <p:spPr>
            <a:xfrm>
              <a:off x="1742547" y="1381182"/>
              <a:ext cx="534851" cy="445689"/>
            </a:xfrm>
            <a:prstGeom prst="rect">
              <a:avLst/>
            </a:prstGeom>
            <a:noFill/>
            <a:ln>
              <a:noFill/>
            </a:ln>
          </p:spPr>
        </p:pic>
      </p:grpSp>
      <p:sp>
        <p:nvSpPr>
          <p:cNvPr id="103" name="Google Shape;3693;p25">
            <a:extLst>
              <a:ext uri="{FF2B5EF4-FFF2-40B4-BE49-F238E27FC236}">
                <a16:creationId xmlns:a16="http://schemas.microsoft.com/office/drawing/2014/main" id="{B43D35A2-E96E-41A9-AFAE-88339E03231E}"/>
              </a:ext>
            </a:extLst>
          </p:cNvPr>
          <p:cNvSpPr txBox="1"/>
          <p:nvPr/>
        </p:nvSpPr>
        <p:spPr>
          <a:xfrm>
            <a:off x="1627745" y="2083458"/>
            <a:ext cx="740100" cy="92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Montserrat Medium"/>
                <a:ea typeface="Montserrat Medium"/>
                <a:cs typeface="Montserrat Medium"/>
                <a:sym typeface="Montserrat Medium"/>
              </a:rPr>
              <a:t>ISO 9001:2015</a:t>
            </a:r>
            <a:endParaRPr sz="600" b="0" i="0" u="none" strike="noStrike" cap="none">
              <a:solidFill>
                <a:srgbClr val="000000"/>
              </a:solidFill>
              <a:latin typeface="Montserrat Medium"/>
              <a:ea typeface="Montserrat Medium"/>
              <a:cs typeface="Montserrat Medium"/>
              <a:sym typeface="Montserrat Medium"/>
            </a:endParaRPr>
          </a:p>
        </p:txBody>
      </p:sp>
      <p:grpSp>
        <p:nvGrpSpPr>
          <p:cNvPr id="104" name="Group 103">
            <a:extLst>
              <a:ext uri="{FF2B5EF4-FFF2-40B4-BE49-F238E27FC236}">
                <a16:creationId xmlns:a16="http://schemas.microsoft.com/office/drawing/2014/main" id="{A20BDCEE-23CA-4E8D-B6EB-4C874982A3E3}"/>
              </a:ext>
            </a:extLst>
          </p:cNvPr>
          <p:cNvGrpSpPr/>
          <p:nvPr/>
        </p:nvGrpSpPr>
        <p:grpSpPr>
          <a:xfrm>
            <a:off x="2655385" y="1233976"/>
            <a:ext cx="740100" cy="740100"/>
            <a:chOff x="2679748" y="1233976"/>
            <a:chExt cx="740100" cy="740100"/>
          </a:xfrm>
        </p:grpSpPr>
        <p:sp>
          <p:nvSpPr>
            <p:cNvPr id="105" name="Google Shape;3690;p25">
              <a:extLst>
                <a:ext uri="{FF2B5EF4-FFF2-40B4-BE49-F238E27FC236}">
                  <a16:creationId xmlns:a16="http://schemas.microsoft.com/office/drawing/2014/main" id="{BBAD93AB-4D4B-49C1-9C83-4E9C13B4FD05}"/>
                </a:ext>
              </a:extLst>
            </p:cNvPr>
            <p:cNvSpPr/>
            <p:nvPr/>
          </p:nvSpPr>
          <p:spPr>
            <a:xfrm>
              <a:off x="2679748" y="1233976"/>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 name="Google Shape;3694;p25">
              <a:extLst>
                <a:ext uri="{FF2B5EF4-FFF2-40B4-BE49-F238E27FC236}">
                  <a16:creationId xmlns:a16="http://schemas.microsoft.com/office/drawing/2014/main" id="{91598301-2109-42C0-87D5-0F1B700F8617}"/>
                </a:ext>
              </a:extLst>
            </p:cNvPr>
            <p:cNvPicPr preferRelativeResize="0"/>
            <p:nvPr/>
          </p:nvPicPr>
          <p:blipFill rotWithShape="1">
            <a:blip r:embed="rId5">
              <a:alphaModFix/>
            </a:blip>
            <a:srcRect/>
            <a:stretch/>
          </p:blipFill>
          <p:spPr>
            <a:xfrm>
              <a:off x="2808558" y="1360863"/>
              <a:ext cx="482476" cy="482799"/>
            </a:xfrm>
            <a:prstGeom prst="rect">
              <a:avLst/>
            </a:prstGeom>
            <a:noFill/>
            <a:ln>
              <a:noFill/>
            </a:ln>
          </p:spPr>
        </p:pic>
      </p:grpSp>
      <p:sp>
        <p:nvSpPr>
          <p:cNvPr id="107" name="Google Shape;3699;p25">
            <a:extLst>
              <a:ext uri="{FF2B5EF4-FFF2-40B4-BE49-F238E27FC236}">
                <a16:creationId xmlns:a16="http://schemas.microsoft.com/office/drawing/2014/main" id="{BDCEB140-BB9E-4F6A-9D5E-7A509876C54F}"/>
              </a:ext>
            </a:extLst>
          </p:cNvPr>
          <p:cNvSpPr txBox="1"/>
          <p:nvPr/>
        </p:nvSpPr>
        <p:spPr>
          <a:xfrm>
            <a:off x="572205" y="2455950"/>
            <a:ext cx="18288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Montserrat"/>
                <a:ea typeface="Montserrat"/>
                <a:cs typeface="Montserrat"/>
                <a:sym typeface="Montserrat"/>
              </a:rPr>
              <a:t>Company Recognition</a:t>
            </a:r>
            <a:endParaRPr sz="1000" b="1" i="0" u="none" strike="noStrike" cap="none">
              <a:solidFill>
                <a:schemeClr val="dk1"/>
              </a:solidFill>
              <a:latin typeface="Montserrat"/>
              <a:ea typeface="Montserrat"/>
              <a:cs typeface="Montserrat"/>
              <a:sym typeface="Montserrat"/>
            </a:endParaRPr>
          </a:p>
        </p:txBody>
      </p:sp>
      <p:sp>
        <p:nvSpPr>
          <p:cNvPr id="108" name="Google Shape;3710;p25">
            <a:extLst>
              <a:ext uri="{FF2B5EF4-FFF2-40B4-BE49-F238E27FC236}">
                <a16:creationId xmlns:a16="http://schemas.microsoft.com/office/drawing/2014/main" id="{56311CA0-8991-4E8F-92C4-29C605AB18EB}"/>
              </a:ext>
            </a:extLst>
          </p:cNvPr>
          <p:cNvSpPr txBox="1"/>
          <p:nvPr/>
        </p:nvSpPr>
        <p:spPr>
          <a:xfrm>
            <a:off x="510139" y="3510527"/>
            <a:ext cx="870324"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000000"/>
              </a:buClr>
              <a:buSzPts val="600"/>
              <a:buFont typeface="Arial"/>
              <a:buNone/>
            </a:pPr>
            <a:r>
              <a:rPr lang="en" sz="600">
                <a:solidFill>
                  <a:schemeClr val="dk1"/>
                </a:solidFill>
                <a:latin typeface="Montserrat Medium"/>
                <a:ea typeface="Montserrat Medium"/>
                <a:cs typeface="Montserrat Medium"/>
                <a:sym typeface="Montserrat Medium"/>
              </a:rPr>
              <a:t>IT World Award 2022  Silver Winner</a:t>
            </a:r>
            <a:endParaRPr sz="600" b="0" i="0" u="none" strike="noStrike" cap="none">
              <a:solidFill>
                <a:srgbClr val="000000"/>
              </a:solidFill>
              <a:latin typeface="Montserrat Medium"/>
              <a:ea typeface="Montserrat Medium"/>
              <a:cs typeface="Montserrat Medium"/>
              <a:sym typeface="Montserrat Medium"/>
            </a:endParaRPr>
          </a:p>
        </p:txBody>
      </p:sp>
      <p:sp>
        <p:nvSpPr>
          <p:cNvPr id="109" name="Google Shape;3711;p25">
            <a:extLst>
              <a:ext uri="{FF2B5EF4-FFF2-40B4-BE49-F238E27FC236}">
                <a16:creationId xmlns:a16="http://schemas.microsoft.com/office/drawing/2014/main" id="{B5691378-3B7D-4161-817A-C824C5071000}"/>
              </a:ext>
            </a:extLst>
          </p:cNvPr>
          <p:cNvSpPr txBox="1"/>
          <p:nvPr/>
        </p:nvSpPr>
        <p:spPr>
          <a:xfrm>
            <a:off x="2502924" y="3510527"/>
            <a:ext cx="103387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Montserrat Medium"/>
                <a:ea typeface="Montserrat Medium"/>
                <a:cs typeface="Montserrat Medium"/>
                <a:sym typeface="Montserrat Medium"/>
              </a:rPr>
              <a:t>Top 10 Information &amp; Communications  Companies in Vietnam (2015-2022)</a:t>
            </a:r>
            <a:endParaRPr sz="600" b="0" i="0" u="none" strike="noStrike" cap="none">
              <a:solidFill>
                <a:srgbClr val="000000"/>
              </a:solidFill>
              <a:latin typeface="Montserrat Medium"/>
              <a:ea typeface="Montserrat Medium"/>
              <a:cs typeface="Montserrat Medium"/>
              <a:sym typeface="Montserrat Medium"/>
            </a:endParaRPr>
          </a:p>
        </p:txBody>
      </p:sp>
      <p:sp>
        <p:nvSpPr>
          <p:cNvPr id="110" name="Google Shape;3712;p25">
            <a:extLst>
              <a:ext uri="{FF2B5EF4-FFF2-40B4-BE49-F238E27FC236}">
                <a16:creationId xmlns:a16="http://schemas.microsoft.com/office/drawing/2014/main" id="{5B5BFBFE-01CC-49A9-AC40-988A9C79D2D5}"/>
              </a:ext>
            </a:extLst>
          </p:cNvPr>
          <p:cNvSpPr txBox="1"/>
          <p:nvPr/>
        </p:nvSpPr>
        <p:spPr>
          <a:xfrm>
            <a:off x="565124" y="4658553"/>
            <a:ext cx="746476"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Montserrat Medium"/>
                <a:ea typeface="Montserrat Medium"/>
                <a:cs typeface="Montserrat Medium"/>
                <a:sym typeface="Montserrat Medium"/>
              </a:rPr>
              <a:t>Best Venture 100 2020</a:t>
            </a:r>
            <a:endParaRPr sz="600" b="0" i="0" u="none" strike="noStrike" cap="none">
              <a:solidFill>
                <a:schemeClr val="dk1"/>
              </a:solidFill>
              <a:latin typeface="Montserrat Medium"/>
              <a:ea typeface="Montserrat Medium"/>
              <a:cs typeface="Montserrat Medium"/>
              <a:sym typeface="Montserrat Medium"/>
            </a:endParaRPr>
          </a:p>
        </p:txBody>
      </p:sp>
      <p:grpSp>
        <p:nvGrpSpPr>
          <p:cNvPr id="111" name="Group 110">
            <a:extLst>
              <a:ext uri="{FF2B5EF4-FFF2-40B4-BE49-F238E27FC236}">
                <a16:creationId xmlns:a16="http://schemas.microsoft.com/office/drawing/2014/main" id="{B5DC2D8E-4BE7-4BC5-AC74-84FC024771C5}"/>
              </a:ext>
            </a:extLst>
          </p:cNvPr>
          <p:cNvGrpSpPr/>
          <p:nvPr/>
        </p:nvGrpSpPr>
        <p:grpSpPr>
          <a:xfrm>
            <a:off x="2645224" y="2692919"/>
            <a:ext cx="740100" cy="740100"/>
            <a:chOff x="2701318" y="2829957"/>
            <a:chExt cx="740100" cy="740100"/>
          </a:xfrm>
        </p:grpSpPr>
        <p:sp>
          <p:nvSpPr>
            <p:cNvPr id="112" name="Google Shape;3713;p25">
              <a:extLst>
                <a:ext uri="{FF2B5EF4-FFF2-40B4-BE49-F238E27FC236}">
                  <a16:creationId xmlns:a16="http://schemas.microsoft.com/office/drawing/2014/main" id="{07DDEEC4-B310-4E7D-A3E8-A2A4F9CE9C5C}"/>
                </a:ext>
              </a:extLst>
            </p:cNvPr>
            <p:cNvSpPr/>
            <p:nvPr/>
          </p:nvSpPr>
          <p:spPr>
            <a:xfrm>
              <a:off x="2701318" y="2829957"/>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 name="Google Shape;3714;p25">
              <a:extLst>
                <a:ext uri="{FF2B5EF4-FFF2-40B4-BE49-F238E27FC236}">
                  <a16:creationId xmlns:a16="http://schemas.microsoft.com/office/drawing/2014/main" id="{40D3AF05-18C8-47CC-A858-E5842DDDFB05}"/>
                </a:ext>
              </a:extLst>
            </p:cNvPr>
            <p:cNvPicPr preferRelativeResize="0"/>
            <p:nvPr/>
          </p:nvPicPr>
          <p:blipFill rotWithShape="1">
            <a:blip r:embed="rId6">
              <a:alphaModFix/>
            </a:blip>
            <a:srcRect/>
            <a:stretch/>
          </p:blipFill>
          <p:spPr>
            <a:xfrm>
              <a:off x="2803943" y="2945957"/>
              <a:ext cx="534850" cy="508099"/>
            </a:xfrm>
            <a:prstGeom prst="rect">
              <a:avLst/>
            </a:prstGeom>
            <a:noFill/>
            <a:ln>
              <a:noFill/>
            </a:ln>
          </p:spPr>
        </p:pic>
      </p:grpSp>
      <p:grpSp>
        <p:nvGrpSpPr>
          <p:cNvPr id="114" name="Group 113">
            <a:extLst>
              <a:ext uri="{FF2B5EF4-FFF2-40B4-BE49-F238E27FC236}">
                <a16:creationId xmlns:a16="http://schemas.microsoft.com/office/drawing/2014/main" id="{5C57E0AD-A4F9-4D0F-929A-5400883A1C04}"/>
              </a:ext>
            </a:extLst>
          </p:cNvPr>
          <p:cNvGrpSpPr/>
          <p:nvPr/>
        </p:nvGrpSpPr>
        <p:grpSpPr>
          <a:xfrm>
            <a:off x="1608362" y="3865197"/>
            <a:ext cx="740100" cy="740100"/>
            <a:chOff x="1631829" y="4002235"/>
            <a:chExt cx="740100" cy="740100"/>
          </a:xfrm>
        </p:grpSpPr>
        <p:sp>
          <p:nvSpPr>
            <p:cNvPr id="115" name="Google Shape;3715;p25">
              <a:extLst>
                <a:ext uri="{FF2B5EF4-FFF2-40B4-BE49-F238E27FC236}">
                  <a16:creationId xmlns:a16="http://schemas.microsoft.com/office/drawing/2014/main" id="{3B38FCA0-8134-4E6F-9A3A-5FB688E9657A}"/>
                </a:ext>
              </a:extLst>
            </p:cNvPr>
            <p:cNvSpPr/>
            <p:nvPr/>
          </p:nvSpPr>
          <p:spPr>
            <a:xfrm>
              <a:off x="1631829" y="4002235"/>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3716;p25">
              <a:extLst>
                <a:ext uri="{FF2B5EF4-FFF2-40B4-BE49-F238E27FC236}">
                  <a16:creationId xmlns:a16="http://schemas.microsoft.com/office/drawing/2014/main" id="{059F656F-B74C-4265-A2B0-E1851004E377}"/>
                </a:ext>
              </a:extLst>
            </p:cNvPr>
            <p:cNvPicPr preferRelativeResize="0"/>
            <p:nvPr/>
          </p:nvPicPr>
          <p:blipFill rotWithShape="1">
            <a:blip r:embed="rId7">
              <a:alphaModFix/>
            </a:blip>
            <a:srcRect/>
            <a:stretch/>
          </p:blipFill>
          <p:spPr>
            <a:xfrm>
              <a:off x="1766900" y="4121578"/>
              <a:ext cx="469986" cy="508094"/>
            </a:xfrm>
            <a:prstGeom prst="rect">
              <a:avLst/>
            </a:prstGeom>
            <a:noFill/>
            <a:ln>
              <a:noFill/>
            </a:ln>
          </p:spPr>
        </p:pic>
      </p:grpSp>
      <p:sp>
        <p:nvSpPr>
          <p:cNvPr id="117" name="Google Shape;3717;p25">
            <a:extLst>
              <a:ext uri="{FF2B5EF4-FFF2-40B4-BE49-F238E27FC236}">
                <a16:creationId xmlns:a16="http://schemas.microsoft.com/office/drawing/2014/main" id="{C3D17D90-FE53-48F1-8763-F2DD6BB16BB2}"/>
              </a:ext>
            </a:extLst>
          </p:cNvPr>
          <p:cNvSpPr txBox="1"/>
          <p:nvPr/>
        </p:nvSpPr>
        <p:spPr>
          <a:xfrm>
            <a:off x="1608362" y="4658553"/>
            <a:ext cx="7401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Montserrat Medium"/>
                <a:ea typeface="Montserrat Medium"/>
                <a:cs typeface="Montserrat Medium"/>
                <a:sym typeface="Montserrat Medium"/>
              </a:rPr>
              <a:t>Top IT Consultants Vietnam 2022</a:t>
            </a:r>
            <a:endParaRPr sz="600" b="0" i="0" u="none" strike="noStrike" cap="none">
              <a:solidFill>
                <a:srgbClr val="000000"/>
              </a:solidFill>
              <a:latin typeface="Montserrat Medium"/>
              <a:ea typeface="Montserrat Medium"/>
              <a:cs typeface="Montserrat Medium"/>
              <a:sym typeface="Montserrat Medium"/>
            </a:endParaRPr>
          </a:p>
        </p:txBody>
      </p:sp>
      <p:grpSp>
        <p:nvGrpSpPr>
          <p:cNvPr id="118" name="Group 117">
            <a:extLst>
              <a:ext uri="{FF2B5EF4-FFF2-40B4-BE49-F238E27FC236}">
                <a16:creationId xmlns:a16="http://schemas.microsoft.com/office/drawing/2014/main" id="{7D4B1206-77D1-4500-9CE6-099EE114E268}"/>
              </a:ext>
            </a:extLst>
          </p:cNvPr>
          <p:cNvGrpSpPr/>
          <p:nvPr/>
        </p:nvGrpSpPr>
        <p:grpSpPr>
          <a:xfrm>
            <a:off x="571500" y="3865197"/>
            <a:ext cx="740100" cy="740100"/>
            <a:chOff x="580866" y="4002245"/>
            <a:chExt cx="740100" cy="740100"/>
          </a:xfrm>
        </p:grpSpPr>
        <p:sp>
          <p:nvSpPr>
            <p:cNvPr id="119" name="Google Shape;3718;p25">
              <a:extLst>
                <a:ext uri="{FF2B5EF4-FFF2-40B4-BE49-F238E27FC236}">
                  <a16:creationId xmlns:a16="http://schemas.microsoft.com/office/drawing/2014/main" id="{651CA6B8-13BC-4EFE-A8B2-CB896E069B64}"/>
                </a:ext>
              </a:extLst>
            </p:cNvPr>
            <p:cNvSpPr/>
            <p:nvPr/>
          </p:nvSpPr>
          <p:spPr>
            <a:xfrm>
              <a:off x="580866" y="4002245"/>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3719;p25">
              <a:extLst>
                <a:ext uri="{FF2B5EF4-FFF2-40B4-BE49-F238E27FC236}">
                  <a16:creationId xmlns:a16="http://schemas.microsoft.com/office/drawing/2014/main" id="{AEF19F05-A435-4C66-A2FB-5F70D8C47ECD}"/>
                </a:ext>
              </a:extLst>
            </p:cNvPr>
            <p:cNvPicPr preferRelativeResize="0"/>
            <p:nvPr/>
          </p:nvPicPr>
          <p:blipFill rotWithShape="1">
            <a:blip r:embed="rId8">
              <a:alphaModFix/>
            </a:blip>
            <a:srcRect/>
            <a:stretch/>
          </p:blipFill>
          <p:spPr>
            <a:xfrm>
              <a:off x="683491" y="4173032"/>
              <a:ext cx="534851" cy="398526"/>
            </a:xfrm>
            <a:prstGeom prst="rect">
              <a:avLst/>
            </a:prstGeom>
            <a:noFill/>
            <a:ln>
              <a:noFill/>
            </a:ln>
          </p:spPr>
        </p:pic>
      </p:grpSp>
      <p:grpSp>
        <p:nvGrpSpPr>
          <p:cNvPr id="121" name="Group 120">
            <a:extLst>
              <a:ext uri="{FF2B5EF4-FFF2-40B4-BE49-F238E27FC236}">
                <a16:creationId xmlns:a16="http://schemas.microsoft.com/office/drawing/2014/main" id="{E3C38B06-4DDE-4C0C-BA71-0EC546AA065F}"/>
              </a:ext>
            </a:extLst>
          </p:cNvPr>
          <p:cNvGrpSpPr/>
          <p:nvPr/>
        </p:nvGrpSpPr>
        <p:grpSpPr>
          <a:xfrm>
            <a:off x="1608362" y="2692919"/>
            <a:ext cx="740100" cy="740100"/>
            <a:chOff x="1631829" y="2861107"/>
            <a:chExt cx="740100" cy="740100"/>
          </a:xfrm>
        </p:grpSpPr>
        <p:sp>
          <p:nvSpPr>
            <p:cNvPr id="122" name="Google Shape;3720;p25">
              <a:extLst>
                <a:ext uri="{FF2B5EF4-FFF2-40B4-BE49-F238E27FC236}">
                  <a16:creationId xmlns:a16="http://schemas.microsoft.com/office/drawing/2014/main" id="{1DCB24C4-6B9C-42AD-942F-4F629112D849}"/>
                </a:ext>
              </a:extLst>
            </p:cNvPr>
            <p:cNvSpPr/>
            <p:nvPr/>
          </p:nvSpPr>
          <p:spPr>
            <a:xfrm>
              <a:off x="1631829" y="2861107"/>
              <a:ext cx="740100" cy="740100"/>
            </a:xfrm>
            <a:prstGeom prst="ellipse">
              <a:avLst/>
            </a:prstGeom>
            <a:solidFill>
              <a:srgbClr val="FFFFFF"/>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 name="Google Shape;3721;p25">
              <a:extLst>
                <a:ext uri="{FF2B5EF4-FFF2-40B4-BE49-F238E27FC236}">
                  <a16:creationId xmlns:a16="http://schemas.microsoft.com/office/drawing/2014/main" id="{04674116-122A-499D-A286-94B9DF908B26}"/>
                </a:ext>
              </a:extLst>
            </p:cNvPr>
            <p:cNvPicPr preferRelativeResize="0"/>
            <p:nvPr/>
          </p:nvPicPr>
          <p:blipFill>
            <a:blip r:embed="rId9">
              <a:alphaModFix/>
            </a:blip>
            <a:stretch>
              <a:fillRect/>
            </a:stretch>
          </p:blipFill>
          <p:spPr>
            <a:xfrm>
              <a:off x="1760642" y="2989920"/>
              <a:ext cx="482474" cy="482474"/>
            </a:xfrm>
            <a:prstGeom prst="rect">
              <a:avLst/>
            </a:prstGeom>
            <a:noFill/>
            <a:ln>
              <a:noFill/>
            </a:ln>
          </p:spPr>
        </p:pic>
      </p:grpSp>
      <p:sp>
        <p:nvSpPr>
          <p:cNvPr id="124" name="Google Shape;3722;p25">
            <a:extLst>
              <a:ext uri="{FF2B5EF4-FFF2-40B4-BE49-F238E27FC236}">
                <a16:creationId xmlns:a16="http://schemas.microsoft.com/office/drawing/2014/main" id="{3BD15247-BDE7-48AB-AE45-33DEF311EF1E}"/>
              </a:ext>
            </a:extLst>
          </p:cNvPr>
          <p:cNvSpPr txBox="1"/>
          <p:nvPr/>
        </p:nvSpPr>
        <p:spPr>
          <a:xfrm>
            <a:off x="1588970" y="3510527"/>
            <a:ext cx="778876"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a:solidFill>
                  <a:schemeClr val="dk1"/>
                </a:solidFill>
                <a:latin typeface="Montserrat Medium"/>
                <a:ea typeface="Montserrat Medium"/>
                <a:cs typeface="Montserrat Medium"/>
                <a:sym typeface="Montserrat Medium"/>
              </a:rPr>
              <a:t>Stevie Awards 2023</a:t>
            </a:r>
            <a:endParaRPr sz="600">
              <a:solidFill>
                <a:schemeClr val="dk1"/>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600"/>
              <a:buFont typeface="Arial"/>
              <a:buNone/>
            </a:pPr>
            <a:r>
              <a:rPr lang="en" sz="600">
                <a:solidFill>
                  <a:schemeClr val="dk1"/>
                </a:solidFill>
                <a:latin typeface="Montserrat Medium"/>
                <a:ea typeface="Montserrat Medium"/>
                <a:cs typeface="Montserrat Medium"/>
                <a:sym typeface="Montserrat Medium"/>
              </a:rPr>
              <a:t>    Bronze Winner</a:t>
            </a:r>
            <a:endParaRPr sz="600">
              <a:solidFill>
                <a:schemeClr val="dk1"/>
              </a:solidFill>
              <a:latin typeface="Montserrat Medium"/>
              <a:ea typeface="Montserrat Medium"/>
              <a:cs typeface="Montserrat Medium"/>
              <a:sym typeface="Montserrat Medium"/>
            </a:endParaRPr>
          </a:p>
        </p:txBody>
      </p:sp>
      <p:grpSp>
        <p:nvGrpSpPr>
          <p:cNvPr id="125" name="Group 124">
            <a:extLst>
              <a:ext uri="{FF2B5EF4-FFF2-40B4-BE49-F238E27FC236}">
                <a16:creationId xmlns:a16="http://schemas.microsoft.com/office/drawing/2014/main" id="{590B71D6-CCBD-45C9-A045-07BEE14C5843}"/>
              </a:ext>
            </a:extLst>
          </p:cNvPr>
          <p:cNvGrpSpPr/>
          <p:nvPr/>
        </p:nvGrpSpPr>
        <p:grpSpPr>
          <a:xfrm>
            <a:off x="571500" y="2692919"/>
            <a:ext cx="740100" cy="740100"/>
            <a:chOff x="562341" y="2829957"/>
            <a:chExt cx="740100" cy="740100"/>
          </a:xfrm>
        </p:grpSpPr>
        <p:sp>
          <p:nvSpPr>
            <p:cNvPr id="126" name="Google Shape;3709;p25">
              <a:extLst>
                <a:ext uri="{FF2B5EF4-FFF2-40B4-BE49-F238E27FC236}">
                  <a16:creationId xmlns:a16="http://schemas.microsoft.com/office/drawing/2014/main" id="{D463F9EF-E719-4F26-B336-076A01CF9AAB}"/>
                </a:ext>
              </a:extLst>
            </p:cNvPr>
            <p:cNvSpPr/>
            <p:nvPr/>
          </p:nvSpPr>
          <p:spPr>
            <a:xfrm>
              <a:off x="562341" y="2829957"/>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 name="Google Shape;3726;p25">
              <a:extLst>
                <a:ext uri="{FF2B5EF4-FFF2-40B4-BE49-F238E27FC236}">
                  <a16:creationId xmlns:a16="http://schemas.microsoft.com/office/drawing/2014/main" id="{0E2C7E55-F764-460A-8801-4CE7FF809C97}"/>
                </a:ext>
              </a:extLst>
            </p:cNvPr>
            <p:cNvPicPr preferRelativeResize="0"/>
            <p:nvPr/>
          </p:nvPicPr>
          <p:blipFill rotWithShape="1">
            <a:blip r:embed="rId10">
              <a:alphaModFix/>
            </a:blip>
            <a:srcRect l="13202" t="13202" r="13202" b="13202"/>
            <a:stretch/>
          </p:blipFill>
          <p:spPr>
            <a:xfrm>
              <a:off x="691154" y="2958751"/>
              <a:ext cx="482475" cy="482513"/>
            </a:xfrm>
            <a:prstGeom prst="rect">
              <a:avLst/>
            </a:prstGeom>
            <a:noFill/>
            <a:ln>
              <a:noFill/>
            </a:ln>
          </p:spPr>
        </p:pic>
      </p:grpSp>
      <p:sp>
        <p:nvSpPr>
          <p:cNvPr id="128" name="Google Shape;3727;p25">
            <a:extLst>
              <a:ext uri="{FF2B5EF4-FFF2-40B4-BE49-F238E27FC236}">
                <a16:creationId xmlns:a16="http://schemas.microsoft.com/office/drawing/2014/main" id="{DA4A20E8-1D45-44EC-844B-4A477CCA700B}"/>
              </a:ext>
            </a:extLst>
          </p:cNvPr>
          <p:cNvSpPr txBox="1"/>
          <p:nvPr/>
        </p:nvSpPr>
        <p:spPr>
          <a:xfrm>
            <a:off x="3624854" y="3510527"/>
            <a:ext cx="846292"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a:solidFill>
                  <a:schemeClr val="dk1"/>
                </a:solidFill>
                <a:latin typeface="Montserrat Medium"/>
                <a:ea typeface="Montserrat Medium"/>
                <a:cs typeface="Montserrat Medium"/>
                <a:sym typeface="Montserrat Medium"/>
              </a:rPr>
              <a:t>Top 10 Most Promising IT Services Companies in 2023</a:t>
            </a:r>
            <a:endParaRPr sz="600" b="0" i="0" u="none" strike="noStrike" cap="none">
              <a:solidFill>
                <a:schemeClr val="dk1"/>
              </a:solidFill>
              <a:latin typeface="Montserrat Medium"/>
              <a:ea typeface="Montserrat Medium"/>
              <a:cs typeface="Montserrat Medium"/>
              <a:sym typeface="Montserrat Medium"/>
            </a:endParaRPr>
          </a:p>
        </p:txBody>
      </p:sp>
      <p:grpSp>
        <p:nvGrpSpPr>
          <p:cNvPr id="129" name="Group 128">
            <a:extLst>
              <a:ext uri="{FF2B5EF4-FFF2-40B4-BE49-F238E27FC236}">
                <a16:creationId xmlns:a16="http://schemas.microsoft.com/office/drawing/2014/main" id="{35D810AD-7F66-453F-9556-544A5FC3B606}"/>
              </a:ext>
            </a:extLst>
          </p:cNvPr>
          <p:cNvGrpSpPr/>
          <p:nvPr/>
        </p:nvGrpSpPr>
        <p:grpSpPr>
          <a:xfrm>
            <a:off x="3682085" y="2692919"/>
            <a:ext cx="740100" cy="740100"/>
            <a:chOff x="3682085" y="2829970"/>
            <a:chExt cx="740100" cy="740100"/>
          </a:xfrm>
        </p:grpSpPr>
        <p:sp>
          <p:nvSpPr>
            <p:cNvPr id="130" name="Google Shape;3728;p25">
              <a:extLst>
                <a:ext uri="{FF2B5EF4-FFF2-40B4-BE49-F238E27FC236}">
                  <a16:creationId xmlns:a16="http://schemas.microsoft.com/office/drawing/2014/main" id="{AD2AAF2E-CAB7-4AB5-ABDA-6C120BB1D72D}"/>
                </a:ext>
              </a:extLst>
            </p:cNvPr>
            <p:cNvSpPr/>
            <p:nvPr/>
          </p:nvSpPr>
          <p:spPr>
            <a:xfrm>
              <a:off x="3682085" y="2829970"/>
              <a:ext cx="740100" cy="740100"/>
            </a:xfrm>
            <a:prstGeom prst="ellipse">
              <a:avLst/>
            </a:prstGeom>
            <a:solidFill>
              <a:schemeClr val="lt2"/>
            </a:solidFill>
            <a:ln>
              <a:noFill/>
            </a:ln>
            <a:effectLst>
              <a:outerShdw blurRad="214313" dist="76200" dir="5640000" algn="bl" rotWithShape="0">
                <a:schemeClr val="dk1">
                  <a:alpha val="471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 name="Google Shape;3729;p25">
              <a:extLst>
                <a:ext uri="{FF2B5EF4-FFF2-40B4-BE49-F238E27FC236}">
                  <a16:creationId xmlns:a16="http://schemas.microsoft.com/office/drawing/2014/main" id="{8B372F04-F156-47A8-9250-5460D9179B38}"/>
                </a:ext>
              </a:extLst>
            </p:cNvPr>
            <p:cNvPicPr preferRelativeResize="0"/>
            <p:nvPr/>
          </p:nvPicPr>
          <p:blipFill>
            <a:blip r:embed="rId11">
              <a:alphaModFix/>
            </a:blip>
            <a:stretch>
              <a:fillRect/>
            </a:stretch>
          </p:blipFill>
          <p:spPr>
            <a:xfrm>
              <a:off x="3835123" y="2926017"/>
              <a:ext cx="434025" cy="578201"/>
            </a:xfrm>
            <a:prstGeom prst="rect">
              <a:avLst/>
            </a:prstGeom>
            <a:noFill/>
            <a:ln>
              <a:noFill/>
            </a:ln>
          </p:spPr>
        </p:pic>
      </p:grpSp>
      <p:sp>
        <p:nvSpPr>
          <p:cNvPr id="132" name="Google Shape;224;p15">
            <a:extLst>
              <a:ext uri="{FF2B5EF4-FFF2-40B4-BE49-F238E27FC236}">
                <a16:creationId xmlns:a16="http://schemas.microsoft.com/office/drawing/2014/main" id="{DC41EE33-CDD7-40E6-8C24-EFB36B5605F7}"/>
              </a:ext>
            </a:extLst>
          </p:cNvPr>
          <p:cNvSpPr txBox="1"/>
          <p:nvPr/>
        </p:nvSpPr>
        <p:spPr>
          <a:xfrm>
            <a:off x="565124" y="646633"/>
            <a:ext cx="4006875"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71717"/>
                </a:solidFill>
                <a:latin typeface="Montserrat"/>
                <a:ea typeface="Montserrat"/>
                <a:cs typeface="Montserrat"/>
                <a:sym typeface="Montserrat"/>
              </a:rPr>
              <a:t>Awards and Certifications</a:t>
            </a:r>
          </a:p>
        </p:txBody>
      </p:sp>
      <p:sp>
        <p:nvSpPr>
          <p:cNvPr id="133" name="Google Shape;3700;p25">
            <a:extLst>
              <a:ext uri="{FF2B5EF4-FFF2-40B4-BE49-F238E27FC236}">
                <a16:creationId xmlns:a16="http://schemas.microsoft.com/office/drawing/2014/main" id="{5A0A7D98-6204-4101-AB98-00BF3C31BEEB}"/>
              </a:ext>
            </a:extLst>
          </p:cNvPr>
          <p:cNvSpPr txBox="1"/>
          <p:nvPr/>
        </p:nvSpPr>
        <p:spPr>
          <a:xfrm>
            <a:off x="5031948" y="998328"/>
            <a:ext cx="2479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Montserrat"/>
                <a:ea typeface="Montserrat"/>
                <a:cs typeface="Montserrat"/>
                <a:sym typeface="Montserrat"/>
              </a:rPr>
              <a:t>Leadership Recognition</a:t>
            </a:r>
            <a:endParaRPr sz="1000" b="1" i="0" u="none" strike="noStrike" cap="none">
              <a:solidFill>
                <a:schemeClr val="lt1"/>
              </a:solidFill>
              <a:latin typeface="Montserrat"/>
              <a:ea typeface="Montserrat"/>
              <a:cs typeface="Montserrat"/>
              <a:sym typeface="Montserrat"/>
            </a:endParaRPr>
          </a:p>
        </p:txBody>
      </p:sp>
      <p:grpSp>
        <p:nvGrpSpPr>
          <p:cNvPr id="134" name="Google Shape;3696;p25">
            <a:extLst>
              <a:ext uri="{FF2B5EF4-FFF2-40B4-BE49-F238E27FC236}">
                <a16:creationId xmlns:a16="http://schemas.microsoft.com/office/drawing/2014/main" id="{5EA15516-5F1F-4DFA-8506-2C34A33980FF}"/>
              </a:ext>
            </a:extLst>
          </p:cNvPr>
          <p:cNvGrpSpPr/>
          <p:nvPr/>
        </p:nvGrpSpPr>
        <p:grpSpPr>
          <a:xfrm>
            <a:off x="5031941" y="1351989"/>
            <a:ext cx="740100" cy="740100"/>
            <a:chOff x="4874004" y="2843258"/>
            <a:chExt cx="740100" cy="740100"/>
          </a:xfrm>
        </p:grpSpPr>
        <p:sp>
          <p:nvSpPr>
            <p:cNvPr id="135" name="Google Shape;3697;p25">
              <a:extLst>
                <a:ext uri="{FF2B5EF4-FFF2-40B4-BE49-F238E27FC236}">
                  <a16:creationId xmlns:a16="http://schemas.microsoft.com/office/drawing/2014/main" id="{A670B635-BA2B-4458-8D2D-0DC2E4CD5FDA}"/>
                </a:ext>
              </a:extLst>
            </p:cNvPr>
            <p:cNvSpPr/>
            <p:nvPr/>
          </p:nvSpPr>
          <p:spPr>
            <a:xfrm>
              <a:off x="4874004" y="2843258"/>
              <a:ext cx="740100" cy="740100"/>
            </a:xfrm>
            <a:prstGeom prst="ellipse">
              <a:avLst/>
            </a:prstGeom>
            <a:solidFill>
              <a:schemeClr val="bg2"/>
            </a:solidFill>
            <a:ln w="9525" cap="flat" cmpd="sng">
              <a:solidFill>
                <a:srgbClr val="FFE599"/>
              </a:solidFill>
              <a:prstDash val="solid"/>
              <a:round/>
              <a:headEnd type="none" w="sm" len="sm"/>
              <a:tailEnd type="none" w="sm" len="sm"/>
            </a:ln>
            <a:effectLst>
              <a:outerShdw blurRad="214313" dist="76200" dir="5640000" algn="bl" rotWithShape="0">
                <a:srgbClr val="FFD966">
                  <a:alpha val="1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3698;p25">
              <a:extLst>
                <a:ext uri="{FF2B5EF4-FFF2-40B4-BE49-F238E27FC236}">
                  <a16:creationId xmlns:a16="http://schemas.microsoft.com/office/drawing/2014/main" id="{7C1FEF9E-5F09-4DBD-B70E-09DC2C80A35F}"/>
                </a:ext>
              </a:extLst>
            </p:cNvPr>
            <p:cNvPicPr preferRelativeResize="0"/>
            <p:nvPr/>
          </p:nvPicPr>
          <p:blipFill rotWithShape="1">
            <a:blip r:embed="rId12">
              <a:alphaModFix/>
            </a:blip>
            <a:srcRect/>
            <a:stretch/>
          </p:blipFill>
          <p:spPr>
            <a:xfrm>
              <a:off x="5090943" y="2979552"/>
              <a:ext cx="306266" cy="482801"/>
            </a:xfrm>
            <a:prstGeom prst="rect">
              <a:avLst/>
            </a:prstGeom>
            <a:noFill/>
            <a:ln>
              <a:noFill/>
            </a:ln>
          </p:spPr>
        </p:pic>
      </p:grpSp>
      <p:sp>
        <p:nvSpPr>
          <p:cNvPr id="137" name="Google Shape;3695;p25">
            <a:extLst>
              <a:ext uri="{FF2B5EF4-FFF2-40B4-BE49-F238E27FC236}">
                <a16:creationId xmlns:a16="http://schemas.microsoft.com/office/drawing/2014/main" id="{42A85277-0B9A-4456-BED8-82BF1D01BB90}"/>
              </a:ext>
            </a:extLst>
          </p:cNvPr>
          <p:cNvSpPr txBox="1"/>
          <p:nvPr/>
        </p:nvSpPr>
        <p:spPr>
          <a:xfrm>
            <a:off x="5922274" y="1431078"/>
            <a:ext cx="26445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Montserrat"/>
                <a:ea typeface="Montserrat"/>
                <a:cs typeface="Montserrat"/>
                <a:sym typeface="Montserrat"/>
              </a:rPr>
              <a:t>Entrepreneur of the Year awarded to Chairman Ta Son Tung by </a:t>
            </a:r>
            <a:r>
              <a:rPr lang="en" sz="1000" b="1" i="0" u="none" strike="noStrike" cap="none">
                <a:solidFill>
                  <a:schemeClr val="lt1"/>
                </a:solidFill>
                <a:latin typeface="Montserrat"/>
                <a:ea typeface="Montserrat"/>
                <a:cs typeface="Montserrat"/>
                <a:sym typeface="Montserrat"/>
              </a:rPr>
              <a:t>the Prime Minister of Vietnam</a:t>
            </a:r>
            <a:endParaRPr sz="1000" b="1" i="0" u="none" strike="noStrike" cap="none">
              <a:solidFill>
                <a:schemeClr val="lt1"/>
              </a:solidFill>
              <a:latin typeface="Montserrat"/>
              <a:ea typeface="Montserrat"/>
              <a:cs typeface="Montserrat"/>
              <a:sym typeface="Montserrat"/>
            </a:endParaRPr>
          </a:p>
        </p:txBody>
      </p:sp>
      <p:grpSp>
        <p:nvGrpSpPr>
          <p:cNvPr id="141" name="Google Shape;3702;p25">
            <a:extLst>
              <a:ext uri="{FF2B5EF4-FFF2-40B4-BE49-F238E27FC236}">
                <a16:creationId xmlns:a16="http://schemas.microsoft.com/office/drawing/2014/main" id="{E0905FC7-AD45-4870-88FA-713BA3770255}"/>
              </a:ext>
            </a:extLst>
          </p:cNvPr>
          <p:cNvGrpSpPr/>
          <p:nvPr/>
        </p:nvGrpSpPr>
        <p:grpSpPr>
          <a:xfrm>
            <a:off x="5044529" y="2299208"/>
            <a:ext cx="740100" cy="740100"/>
            <a:chOff x="4874004" y="4101158"/>
            <a:chExt cx="740100" cy="740100"/>
          </a:xfrm>
        </p:grpSpPr>
        <p:sp>
          <p:nvSpPr>
            <p:cNvPr id="143" name="Google Shape;3703;p25">
              <a:extLst>
                <a:ext uri="{FF2B5EF4-FFF2-40B4-BE49-F238E27FC236}">
                  <a16:creationId xmlns:a16="http://schemas.microsoft.com/office/drawing/2014/main" id="{19318F72-540F-471A-824A-41BC47014C95}"/>
                </a:ext>
              </a:extLst>
            </p:cNvPr>
            <p:cNvSpPr/>
            <p:nvPr/>
          </p:nvSpPr>
          <p:spPr>
            <a:xfrm>
              <a:off x="4874004" y="4101158"/>
              <a:ext cx="740100" cy="740100"/>
            </a:xfrm>
            <a:prstGeom prst="ellipse">
              <a:avLst/>
            </a:prstGeom>
            <a:solidFill>
              <a:schemeClr val="bg2"/>
            </a:solidFill>
            <a:ln w="9525" cap="flat" cmpd="sng">
              <a:solidFill>
                <a:srgbClr val="FFE599"/>
              </a:solidFill>
              <a:prstDash val="solid"/>
              <a:round/>
              <a:headEnd type="none" w="sm" len="sm"/>
              <a:tailEnd type="none" w="sm" len="sm"/>
            </a:ln>
            <a:effectLst>
              <a:outerShdw blurRad="214313" dist="76200" dir="5640000" algn="bl" rotWithShape="0">
                <a:srgbClr val="FFD966">
                  <a:alpha val="1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3704;p25">
              <a:extLst>
                <a:ext uri="{FF2B5EF4-FFF2-40B4-BE49-F238E27FC236}">
                  <a16:creationId xmlns:a16="http://schemas.microsoft.com/office/drawing/2014/main" id="{F32DFDB7-66A1-4DED-8AFA-CA45670D17C3}"/>
                </a:ext>
              </a:extLst>
            </p:cNvPr>
            <p:cNvPicPr preferRelativeResize="0"/>
            <p:nvPr/>
          </p:nvPicPr>
          <p:blipFill rotWithShape="1">
            <a:blip r:embed="rId13">
              <a:alphaModFix/>
            </a:blip>
            <a:srcRect/>
            <a:stretch/>
          </p:blipFill>
          <p:spPr>
            <a:xfrm>
              <a:off x="5009081" y="4242016"/>
              <a:ext cx="470000" cy="465470"/>
            </a:xfrm>
            <a:prstGeom prst="rect">
              <a:avLst/>
            </a:prstGeom>
            <a:noFill/>
            <a:ln>
              <a:noFill/>
            </a:ln>
          </p:spPr>
        </p:pic>
      </p:grpSp>
      <p:grpSp>
        <p:nvGrpSpPr>
          <p:cNvPr id="145" name="Google Shape;3706;p25">
            <a:extLst>
              <a:ext uri="{FF2B5EF4-FFF2-40B4-BE49-F238E27FC236}">
                <a16:creationId xmlns:a16="http://schemas.microsoft.com/office/drawing/2014/main" id="{2E21C7E4-CEB8-4BF3-AEF2-49979F33FA18}"/>
              </a:ext>
            </a:extLst>
          </p:cNvPr>
          <p:cNvGrpSpPr/>
          <p:nvPr/>
        </p:nvGrpSpPr>
        <p:grpSpPr>
          <a:xfrm>
            <a:off x="5044529" y="3274858"/>
            <a:ext cx="740100" cy="740100"/>
            <a:chOff x="4874004" y="4101158"/>
            <a:chExt cx="740100" cy="740100"/>
          </a:xfrm>
        </p:grpSpPr>
        <p:sp>
          <p:nvSpPr>
            <p:cNvPr id="146" name="Google Shape;3707;p25">
              <a:extLst>
                <a:ext uri="{FF2B5EF4-FFF2-40B4-BE49-F238E27FC236}">
                  <a16:creationId xmlns:a16="http://schemas.microsoft.com/office/drawing/2014/main" id="{681F5A8B-F1B7-4D4A-A353-56147C8F91DA}"/>
                </a:ext>
              </a:extLst>
            </p:cNvPr>
            <p:cNvSpPr/>
            <p:nvPr/>
          </p:nvSpPr>
          <p:spPr>
            <a:xfrm>
              <a:off x="4874004" y="4101158"/>
              <a:ext cx="740100" cy="740100"/>
            </a:xfrm>
            <a:prstGeom prst="ellipse">
              <a:avLst/>
            </a:prstGeom>
            <a:solidFill>
              <a:schemeClr val="bg2"/>
            </a:solidFill>
            <a:ln w="9525" cap="flat" cmpd="sng">
              <a:solidFill>
                <a:srgbClr val="FFE599"/>
              </a:solidFill>
              <a:prstDash val="solid"/>
              <a:round/>
              <a:headEnd type="none" w="sm" len="sm"/>
              <a:tailEnd type="none" w="sm" len="sm"/>
            </a:ln>
            <a:effectLst>
              <a:outerShdw blurRad="214313" dist="76200" dir="5640000" algn="bl" rotWithShape="0">
                <a:srgbClr val="FFD966">
                  <a:alpha val="1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3708;p25">
              <a:extLst>
                <a:ext uri="{FF2B5EF4-FFF2-40B4-BE49-F238E27FC236}">
                  <a16:creationId xmlns:a16="http://schemas.microsoft.com/office/drawing/2014/main" id="{A6E7B74B-2398-4CCB-B002-A6FBB51B8A0E}"/>
                </a:ext>
              </a:extLst>
            </p:cNvPr>
            <p:cNvPicPr preferRelativeResize="0"/>
            <p:nvPr/>
          </p:nvPicPr>
          <p:blipFill rotWithShape="1">
            <a:blip r:embed="rId13">
              <a:alphaModFix/>
            </a:blip>
            <a:srcRect/>
            <a:stretch/>
          </p:blipFill>
          <p:spPr>
            <a:xfrm>
              <a:off x="5009081" y="4242016"/>
              <a:ext cx="470000" cy="465470"/>
            </a:xfrm>
            <a:prstGeom prst="rect">
              <a:avLst/>
            </a:prstGeom>
            <a:noFill/>
            <a:ln>
              <a:noFill/>
            </a:ln>
          </p:spPr>
        </p:pic>
      </p:grpSp>
      <p:sp>
        <p:nvSpPr>
          <p:cNvPr id="149" name="Google Shape;3724;p25">
            <a:extLst>
              <a:ext uri="{FF2B5EF4-FFF2-40B4-BE49-F238E27FC236}">
                <a16:creationId xmlns:a16="http://schemas.microsoft.com/office/drawing/2014/main" id="{61E0FFAF-3B66-4304-97AA-BD81B241E5D8}"/>
              </a:ext>
            </a:extLst>
          </p:cNvPr>
          <p:cNvSpPr/>
          <p:nvPr/>
        </p:nvSpPr>
        <p:spPr>
          <a:xfrm>
            <a:off x="5044529" y="4233258"/>
            <a:ext cx="740100" cy="740100"/>
          </a:xfrm>
          <a:prstGeom prst="ellipse">
            <a:avLst/>
          </a:prstGeom>
          <a:solidFill>
            <a:srgbClr val="FFFCF4"/>
          </a:solidFill>
          <a:ln w="9525" cap="flat" cmpd="sng">
            <a:solidFill>
              <a:srgbClr val="FFE599"/>
            </a:solidFill>
            <a:prstDash val="solid"/>
            <a:round/>
            <a:headEnd type="none" w="sm" len="sm"/>
            <a:tailEnd type="none" w="sm" len="sm"/>
          </a:ln>
          <a:effectLst>
            <a:outerShdw blurRad="214313" dist="76200" dir="5640000" algn="bl" rotWithShape="0">
              <a:srgbClr val="FFD966">
                <a:alpha val="1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3725;p25">
            <a:extLst>
              <a:ext uri="{FF2B5EF4-FFF2-40B4-BE49-F238E27FC236}">
                <a16:creationId xmlns:a16="http://schemas.microsoft.com/office/drawing/2014/main" id="{0F86A8A9-F69B-4B98-9025-28388684F76E}"/>
              </a:ext>
            </a:extLst>
          </p:cNvPr>
          <p:cNvPicPr preferRelativeResize="0"/>
          <p:nvPr/>
        </p:nvPicPr>
        <p:blipFill>
          <a:blip r:embed="rId14">
            <a:alphaModFix/>
          </a:blip>
          <a:stretch>
            <a:fillRect/>
          </a:stretch>
        </p:blipFill>
        <p:spPr>
          <a:xfrm>
            <a:off x="5066441" y="4253241"/>
            <a:ext cx="705600" cy="705600"/>
          </a:xfrm>
          <a:prstGeom prst="rect">
            <a:avLst/>
          </a:prstGeom>
          <a:noFill/>
          <a:ln>
            <a:noFill/>
          </a:ln>
        </p:spPr>
      </p:pic>
      <p:sp>
        <p:nvSpPr>
          <p:cNvPr id="151" name="Google Shape;3701;p25">
            <a:extLst>
              <a:ext uri="{FF2B5EF4-FFF2-40B4-BE49-F238E27FC236}">
                <a16:creationId xmlns:a16="http://schemas.microsoft.com/office/drawing/2014/main" id="{A55C2B57-F818-470F-9909-1D6FF39C68FF}"/>
              </a:ext>
            </a:extLst>
          </p:cNvPr>
          <p:cNvSpPr txBox="1"/>
          <p:nvPr/>
        </p:nvSpPr>
        <p:spPr>
          <a:xfrm>
            <a:off x="5939100" y="2515358"/>
            <a:ext cx="26259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Montserrat"/>
                <a:ea typeface="Montserrat"/>
                <a:cs typeface="Montserrat"/>
                <a:sym typeface="Montserrat"/>
              </a:rPr>
              <a:t>Forbes 30 under 30</a:t>
            </a:r>
            <a:endParaRPr sz="10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Montserrat"/>
                <a:ea typeface="Montserrat"/>
                <a:cs typeface="Montserrat"/>
                <a:sym typeface="Montserrat"/>
              </a:rPr>
              <a:t>Given to Chairman Ta Son Tung</a:t>
            </a:r>
            <a:endParaRPr sz="1000" b="1" i="0" u="none" strike="noStrike" cap="none">
              <a:solidFill>
                <a:schemeClr val="lt1"/>
              </a:solidFill>
              <a:latin typeface="Montserrat"/>
              <a:ea typeface="Montserrat"/>
              <a:cs typeface="Montserrat"/>
              <a:sym typeface="Montserrat"/>
            </a:endParaRPr>
          </a:p>
        </p:txBody>
      </p:sp>
      <p:sp>
        <p:nvSpPr>
          <p:cNvPr id="154" name="Google Shape;3705;p25">
            <a:extLst>
              <a:ext uri="{FF2B5EF4-FFF2-40B4-BE49-F238E27FC236}">
                <a16:creationId xmlns:a16="http://schemas.microsoft.com/office/drawing/2014/main" id="{4E8CB09E-7A21-4560-98B2-2B6540C92F7F}"/>
              </a:ext>
            </a:extLst>
          </p:cNvPr>
          <p:cNvSpPr txBox="1"/>
          <p:nvPr/>
        </p:nvSpPr>
        <p:spPr>
          <a:xfrm>
            <a:off x="5939100" y="3491000"/>
            <a:ext cx="26259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lt1"/>
                </a:solidFill>
                <a:latin typeface="Montserrat"/>
                <a:ea typeface="Montserrat"/>
                <a:cs typeface="Montserrat"/>
                <a:sym typeface="Montserrat"/>
              </a:rPr>
              <a:t>Forbes 30 under 30</a:t>
            </a:r>
            <a:endParaRPr sz="10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Montserrat"/>
                <a:ea typeface="Montserrat"/>
                <a:cs typeface="Montserrat"/>
                <a:sym typeface="Montserrat"/>
              </a:rPr>
              <a:t>Given to CEO Rikkei Japan</a:t>
            </a:r>
            <a:endParaRPr sz="1000" b="0"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Montserrat"/>
                <a:ea typeface="Montserrat"/>
                <a:cs typeface="Montserrat"/>
                <a:sym typeface="Montserrat"/>
              </a:rPr>
              <a:t>Bui Quang Huy</a:t>
            </a:r>
            <a:endParaRPr sz="1000" b="1" i="0" u="none" strike="noStrike" cap="none">
              <a:solidFill>
                <a:schemeClr val="lt1"/>
              </a:solidFill>
              <a:latin typeface="Montserrat"/>
              <a:ea typeface="Montserrat"/>
              <a:cs typeface="Montserrat"/>
              <a:sym typeface="Montserrat"/>
            </a:endParaRPr>
          </a:p>
        </p:txBody>
      </p:sp>
      <p:sp>
        <p:nvSpPr>
          <p:cNvPr id="155" name="Google Shape;3723;p25">
            <a:extLst>
              <a:ext uri="{FF2B5EF4-FFF2-40B4-BE49-F238E27FC236}">
                <a16:creationId xmlns:a16="http://schemas.microsoft.com/office/drawing/2014/main" id="{1F8422A8-513F-42C3-A65F-5B9E5662FF12}"/>
              </a:ext>
            </a:extLst>
          </p:cNvPr>
          <p:cNvSpPr txBox="1"/>
          <p:nvPr/>
        </p:nvSpPr>
        <p:spPr>
          <a:xfrm>
            <a:off x="5939100" y="4449400"/>
            <a:ext cx="26259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lt1"/>
                </a:solidFill>
                <a:latin typeface="Montserrat"/>
                <a:ea typeface="Montserrat"/>
                <a:cs typeface="Montserrat"/>
                <a:sym typeface="Montserrat"/>
              </a:rPr>
              <a:t>SEVP of Rikkeisoft Becomes a </a:t>
            </a:r>
            <a:r>
              <a:rPr lang="en" sz="1000">
                <a:solidFill>
                  <a:schemeClr val="lt1"/>
                </a:solidFill>
                <a:latin typeface="Montserrat"/>
                <a:ea typeface="Montserrat"/>
                <a:cs typeface="Montserrat"/>
                <a:sym typeface="Montserrat"/>
              </a:rPr>
              <a:t>Member of Forbes Technology Council 2023</a:t>
            </a:r>
            <a:endParaRPr sz="100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93071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03482C90-2E2D-C107-91D2-9C170EDE2DAD}"/>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
        <p:nvSpPr>
          <p:cNvPr id="59" name="Arrow: Chevron 58">
            <a:extLst>
              <a:ext uri="{FF2B5EF4-FFF2-40B4-BE49-F238E27FC236}">
                <a16:creationId xmlns:a16="http://schemas.microsoft.com/office/drawing/2014/main" id="{F9F3C86C-9F51-59B0-3BA0-BC6574E3F782}"/>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729;p26">
            <a:extLst>
              <a:ext uri="{FF2B5EF4-FFF2-40B4-BE49-F238E27FC236}">
                <a16:creationId xmlns:a16="http://schemas.microsoft.com/office/drawing/2014/main" id="{62B61C5A-3780-48F5-A60D-6A8291293AED}"/>
              </a:ext>
            </a:extLst>
          </p:cNvPr>
          <p:cNvSpPr txBox="1"/>
          <p:nvPr/>
        </p:nvSpPr>
        <p:spPr>
          <a:xfrm>
            <a:off x="571500" y="647547"/>
            <a:ext cx="314325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Human Resources</a:t>
            </a:r>
            <a:r>
              <a:rPr lang="en" sz="1800" b="1">
                <a:solidFill>
                  <a:schemeClr val="dk1"/>
                </a:solidFill>
                <a:latin typeface="Montserrat"/>
                <a:ea typeface="Montserrat"/>
                <a:cs typeface="Montserrat"/>
                <a:sym typeface="Montserrat"/>
              </a:rPr>
              <a:t> Team</a:t>
            </a:r>
            <a:endParaRPr sz="1800" b="1" i="0" u="none" strike="noStrike" cap="none" err="1">
              <a:solidFill>
                <a:schemeClr val="dk1"/>
              </a:solidFill>
              <a:latin typeface="Montserrat"/>
              <a:ea typeface="Montserrat"/>
              <a:cs typeface="Montserrat"/>
              <a:sym typeface="Montserrat"/>
            </a:endParaRPr>
          </a:p>
        </p:txBody>
      </p:sp>
      <p:sp>
        <p:nvSpPr>
          <p:cNvPr id="8" name="Google Shape;3730;p26">
            <a:extLst>
              <a:ext uri="{FF2B5EF4-FFF2-40B4-BE49-F238E27FC236}">
                <a16:creationId xmlns:a16="http://schemas.microsoft.com/office/drawing/2014/main" id="{720DCE1D-8063-4C39-ABC6-6B8BC42E6A3D}"/>
              </a:ext>
            </a:extLst>
          </p:cNvPr>
          <p:cNvSpPr txBox="1"/>
          <p:nvPr/>
        </p:nvSpPr>
        <p:spPr>
          <a:xfrm>
            <a:off x="571500" y="1077144"/>
            <a:ext cx="1892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1"/>
                </a:solidFill>
                <a:latin typeface="Montserrat"/>
                <a:ea typeface="Montserrat"/>
                <a:cs typeface="Montserrat"/>
                <a:sym typeface="Montserrat"/>
              </a:rPr>
              <a:t>Human Resources Scale</a:t>
            </a:r>
            <a:endParaRPr sz="1000" b="1" i="0" u="none" strike="noStrike" cap="none" err="1">
              <a:solidFill>
                <a:schemeClr val="dk1"/>
              </a:solidFill>
              <a:latin typeface="Montserrat"/>
              <a:ea typeface="Montserrat"/>
              <a:cs typeface="Montserrat"/>
              <a:sym typeface="Montserrat"/>
            </a:endParaRPr>
          </a:p>
        </p:txBody>
      </p:sp>
      <p:sp>
        <p:nvSpPr>
          <p:cNvPr id="9" name="Google Shape;3731;p26">
            <a:extLst>
              <a:ext uri="{FF2B5EF4-FFF2-40B4-BE49-F238E27FC236}">
                <a16:creationId xmlns:a16="http://schemas.microsoft.com/office/drawing/2014/main" id="{B6C66FCB-3E0F-4BCE-B186-1C27456F7994}"/>
              </a:ext>
            </a:extLst>
          </p:cNvPr>
          <p:cNvSpPr txBox="1"/>
          <p:nvPr/>
        </p:nvSpPr>
        <p:spPr>
          <a:xfrm>
            <a:off x="571500" y="1594550"/>
            <a:ext cx="18927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accent6"/>
                </a:solidFill>
                <a:latin typeface="Montserrat Medium"/>
                <a:ea typeface="Montserrat Medium"/>
                <a:cs typeface="Montserrat Medium"/>
                <a:sym typeface="Montserrat Medium"/>
              </a:rPr>
              <a:t>As of October, 2024</a:t>
            </a:r>
            <a:endParaRPr sz="800" i="0" u="none" strike="noStrike" cap="none">
              <a:solidFill>
                <a:schemeClr val="accent6"/>
              </a:solidFill>
              <a:latin typeface="Montserrat Medium"/>
              <a:ea typeface="Montserrat Medium"/>
              <a:cs typeface="Montserrat Medium"/>
              <a:sym typeface="Montserrat Medium"/>
            </a:endParaRPr>
          </a:p>
        </p:txBody>
      </p:sp>
      <p:sp>
        <p:nvSpPr>
          <p:cNvPr id="10" name="Google Shape;3732;p26">
            <a:extLst>
              <a:ext uri="{FF2B5EF4-FFF2-40B4-BE49-F238E27FC236}">
                <a16:creationId xmlns:a16="http://schemas.microsoft.com/office/drawing/2014/main" id="{F1F3C17F-9AEB-433C-8444-C3654A07933C}"/>
              </a:ext>
            </a:extLst>
          </p:cNvPr>
          <p:cNvSpPr txBox="1"/>
          <p:nvPr/>
        </p:nvSpPr>
        <p:spPr>
          <a:xfrm>
            <a:off x="571500" y="1328450"/>
            <a:ext cx="11829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a:solidFill>
                  <a:schemeClr val="accent1"/>
                </a:solidFill>
                <a:latin typeface="Montserrat"/>
                <a:ea typeface="Montserrat"/>
                <a:cs typeface="Montserrat"/>
                <a:sym typeface="Montserrat"/>
              </a:rPr>
              <a:t>2,200</a:t>
            </a:r>
            <a:r>
              <a:rPr lang="en" sz="1800" b="1" i="0" u="none" strike="noStrike" cap="none">
                <a:solidFill>
                  <a:schemeClr val="accent1"/>
                </a:solidFill>
                <a:latin typeface="Montserrat"/>
                <a:ea typeface="Montserrat"/>
                <a:cs typeface="Montserrat"/>
                <a:sym typeface="Montserrat"/>
              </a:rPr>
              <a:t>+</a:t>
            </a:r>
            <a:endParaRPr sz="1800" b="1" i="0" u="none" strike="noStrike" cap="none">
              <a:solidFill>
                <a:schemeClr val="accent1"/>
              </a:solidFill>
              <a:latin typeface="Montserrat"/>
              <a:ea typeface="Montserrat"/>
              <a:cs typeface="Montserrat"/>
              <a:sym typeface="Montserrat"/>
            </a:endParaRPr>
          </a:p>
        </p:txBody>
      </p:sp>
      <p:sp>
        <p:nvSpPr>
          <p:cNvPr id="11" name="Google Shape;3733;p26">
            <a:extLst>
              <a:ext uri="{FF2B5EF4-FFF2-40B4-BE49-F238E27FC236}">
                <a16:creationId xmlns:a16="http://schemas.microsoft.com/office/drawing/2014/main" id="{1E5CB61A-7287-4927-823C-1C7DF83137C4}"/>
              </a:ext>
            </a:extLst>
          </p:cNvPr>
          <p:cNvSpPr txBox="1"/>
          <p:nvPr/>
        </p:nvSpPr>
        <p:spPr>
          <a:xfrm>
            <a:off x="569623" y="2025963"/>
            <a:ext cx="25146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chemeClr val="dk1"/>
                </a:solidFill>
                <a:latin typeface="Montserrat"/>
                <a:ea typeface="Montserrat"/>
                <a:cs typeface="Montserrat"/>
                <a:sym typeface="Montserrat"/>
              </a:rPr>
              <a:t>Human Resources Qualification</a:t>
            </a:r>
            <a:endParaRPr sz="1000" b="1" i="0" u="none" strike="noStrike" cap="none" err="1">
              <a:solidFill>
                <a:schemeClr val="dk1"/>
              </a:solidFill>
              <a:latin typeface="Montserrat"/>
              <a:ea typeface="Montserrat"/>
              <a:cs typeface="Montserrat"/>
              <a:sym typeface="Montserrat"/>
            </a:endParaRPr>
          </a:p>
        </p:txBody>
      </p:sp>
      <p:sp>
        <p:nvSpPr>
          <p:cNvPr id="12" name="Google Shape;3734;p26">
            <a:extLst>
              <a:ext uri="{FF2B5EF4-FFF2-40B4-BE49-F238E27FC236}">
                <a16:creationId xmlns:a16="http://schemas.microsoft.com/office/drawing/2014/main" id="{006B72F3-D525-4ADF-AD5F-E5A13ECE0780}"/>
              </a:ext>
            </a:extLst>
          </p:cNvPr>
          <p:cNvSpPr txBox="1"/>
          <p:nvPr/>
        </p:nvSpPr>
        <p:spPr>
          <a:xfrm>
            <a:off x="569632" y="2530963"/>
            <a:ext cx="1151416"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accent6"/>
                </a:solidFill>
                <a:latin typeface="Montserrat Medium"/>
                <a:ea typeface="Montserrat Medium"/>
                <a:cs typeface="Montserrat Medium"/>
                <a:sym typeface="Montserrat Medium"/>
              </a:rPr>
              <a:t>Doctor of Philosophy &amp; Master’s Degree</a:t>
            </a:r>
            <a:endParaRPr sz="800" i="0" u="none" strike="noStrike" cap="none" err="1">
              <a:solidFill>
                <a:schemeClr val="accent6"/>
              </a:solidFill>
              <a:latin typeface="Montserrat Medium"/>
              <a:ea typeface="Montserrat Medium"/>
              <a:cs typeface="Montserrat Medium"/>
              <a:sym typeface="Montserrat Medium"/>
            </a:endParaRPr>
          </a:p>
        </p:txBody>
      </p:sp>
      <p:sp>
        <p:nvSpPr>
          <p:cNvPr id="13" name="Google Shape;3735;p26">
            <a:extLst>
              <a:ext uri="{FF2B5EF4-FFF2-40B4-BE49-F238E27FC236}">
                <a16:creationId xmlns:a16="http://schemas.microsoft.com/office/drawing/2014/main" id="{17580E3C-6BDF-40C4-A3C7-3FAC072EBCFB}"/>
              </a:ext>
            </a:extLst>
          </p:cNvPr>
          <p:cNvSpPr txBox="1"/>
          <p:nvPr/>
        </p:nvSpPr>
        <p:spPr>
          <a:xfrm>
            <a:off x="569632" y="2264863"/>
            <a:ext cx="4731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accent1"/>
                </a:solidFill>
                <a:latin typeface="Montserrat"/>
                <a:ea typeface="Montserrat"/>
                <a:cs typeface="Montserrat"/>
                <a:sym typeface="Montserrat"/>
              </a:rPr>
              <a:t>6%</a:t>
            </a:r>
            <a:endParaRPr sz="1800" b="1" i="0" u="none" strike="noStrike" cap="none">
              <a:solidFill>
                <a:schemeClr val="accent1"/>
              </a:solidFill>
              <a:latin typeface="Montserrat"/>
              <a:ea typeface="Montserrat"/>
              <a:cs typeface="Montserrat"/>
              <a:sym typeface="Montserrat"/>
            </a:endParaRPr>
          </a:p>
        </p:txBody>
      </p:sp>
      <p:sp>
        <p:nvSpPr>
          <p:cNvPr id="14" name="Google Shape;3736;p26">
            <a:extLst>
              <a:ext uri="{FF2B5EF4-FFF2-40B4-BE49-F238E27FC236}">
                <a16:creationId xmlns:a16="http://schemas.microsoft.com/office/drawing/2014/main" id="{E96640B3-3586-4E97-AF9B-DF9ABD4AB693}"/>
              </a:ext>
            </a:extLst>
          </p:cNvPr>
          <p:cNvSpPr txBox="1"/>
          <p:nvPr/>
        </p:nvSpPr>
        <p:spPr>
          <a:xfrm>
            <a:off x="1951448" y="2530963"/>
            <a:ext cx="9632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chemeClr val="accent6"/>
                </a:solidFill>
                <a:latin typeface="Montserrat Medium"/>
                <a:ea typeface="Montserrat Medium"/>
                <a:cs typeface="Montserrat Medium"/>
                <a:sym typeface="Montserrat Medium"/>
              </a:rPr>
              <a:t>Bachelor’s Degree &amp; Engineer</a:t>
            </a:r>
            <a:endParaRPr sz="800" i="0" u="none" strike="noStrike" cap="none" err="1">
              <a:solidFill>
                <a:schemeClr val="accent6"/>
              </a:solidFill>
              <a:latin typeface="Montserrat Medium"/>
              <a:ea typeface="Montserrat Medium"/>
              <a:cs typeface="Montserrat Medium"/>
              <a:sym typeface="Montserrat Medium"/>
            </a:endParaRPr>
          </a:p>
        </p:txBody>
      </p:sp>
      <p:sp>
        <p:nvSpPr>
          <p:cNvPr id="15" name="Google Shape;3737;p26">
            <a:extLst>
              <a:ext uri="{FF2B5EF4-FFF2-40B4-BE49-F238E27FC236}">
                <a16:creationId xmlns:a16="http://schemas.microsoft.com/office/drawing/2014/main" id="{AADB86FA-20B9-44CB-9D12-528665C91B04}"/>
              </a:ext>
            </a:extLst>
          </p:cNvPr>
          <p:cNvSpPr txBox="1"/>
          <p:nvPr/>
        </p:nvSpPr>
        <p:spPr>
          <a:xfrm>
            <a:off x="1951448" y="2264863"/>
            <a:ext cx="11430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accent1"/>
                </a:solidFill>
                <a:latin typeface="Montserrat"/>
                <a:ea typeface="Montserrat"/>
                <a:cs typeface="Montserrat"/>
                <a:sym typeface="Montserrat"/>
              </a:rPr>
              <a:t>94%</a:t>
            </a:r>
            <a:endParaRPr sz="1800" b="1" i="0" u="none" strike="noStrike" cap="none">
              <a:solidFill>
                <a:schemeClr val="accent1"/>
              </a:solidFill>
              <a:latin typeface="Montserrat"/>
              <a:ea typeface="Montserrat"/>
              <a:cs typeface="Montserrat"/>
              <a:sym typeface="Montserrat"/>
            </a:endParaRPr>
          </a:p>
        </p:txBody>
      </p:sp>
      <p:pic>
        <p:nvPicPr>
          <p:cNvPr id="16" name="Google Shape;3738;p26">
            <a:extLst>
              <a:ext uri="{FF2B5EF4-FFF2-40B4-BE49-F238E27FC236}">
                <a16:creationId xmlns:a16="http://schemas.microsoft.com/office/drawing/2014/main" id="{16DB3DD4-DE14-4ED4-840E-4AA426E34B33}"/>
              </a:ext>
            </a:extLst>
          </p:cNvPr>
          <p:cNvPicPr preferRelativeResize="0"/>
          <p:nvPr/>
        </p:nvPicPr>
        <p:blipFill rotWithShape="1">
          <a:blip r:embed="rId2">
            <a:alphaModFix/>
          </a:blip>
          <a:srcRect/>
          <a:stretch/>
        </p:blipFill>
        <p:spPr>
          <a:xfrm>
            <a:off x="5671482" y="4129980"/>
            <a:ext cx="923018" cy="692726"/>
          </a:xfrm>
          <a:prstGeom prst="rect">
            <a:avLst/>
          </a:prstGeom>
          <a:noFill/>
          <a:ln>
            <a:noFill/>
          </a:ln>
        </p:spPr>
      </p:pic>
      <p:pic>
        <p:nvPicPr>
          <p:cNvPr id="17" name="Google Shape;3739;p26">
            <a:extLst>
              <a:ext uri="{FF2B5EF4-FFF2-40B4-BE49-F238E27FC236}">
                <a16:creationId xmlns:a16="http://schemas.microsoft.com/office/drawing/2014/main" id="{B7E09C0F-3D59-441B-B6C3-1DCC9BA24121}"/>
              </a:ext>
            </a:extLst>
          </p:cNvPr>
          <p:cNvPicPr preferRelativeResize="0"/>
          <p:nvPr/>
        </p:nvPicPr>
        <p:blipFill rotWithShape="1">
          <a:blip r:embed="rId3">
            <a:alphaModFix/>
          </a:blip>
          <a:srcRect/>
          <a:stretch/>
        </p:blipFill>
        <p:spPr>
          <a:xfrm>
            <a:off x="6887004" y="4129975"/>
            <a:ext cx="692713" cy="692735"/>
          </a:xfrm>
          <a:prstGeom prst="rect">
            <a:avLst/>
          </a:prstGeom>
          <a:noFill/>
          <a:ln>
            <a:noFill/>
          </a:ln>
        </p:spPr>
      </p:pic>
      <p:pic>
        <p:nvPicPr>
          <p:cNvPr id="18" name="Google Shape;3740;p26">
            <a:extLst>
              <a:ext uri="{FF2B5EF4-FFF2-40B4-BE49-F238E27FC236}">
                <a16:creationId xmlns:a16="http://schemas.microsoft.com/office/drawing/2014/main" id="{0DD684D0-4120-453C-BBD9-EDB5AC594BE0}"/>
              </a:ext>
            </a:extLst>
          </p:cNvPr>
          <p:cNvPicPr preferRelativeResize="0"/>
          <p:nvPr/>
        </p:nvPicPr>
        <p:blipFill rotWithShape="1">
          <a:blip r:embed="rId4">
            <a:alphaModFix/>
          </a:blip>
          <a:srcRect/>
          <a:stretch/>
        </p:blipFill>
        <p:spPr>
          <a:xfrm>
            <a:off x="4686300" y="4129992"/>
            <a:ext cx="692679" cy="692703"/>
          </a:xfrm>
          <a:prstGeom prst="rect">
            <a:avLst/>
          </a:prstGeom>
          <a:noFill/>
          <a:ln>
            <a:noFill/>
          </a:ln>
        </p:spPr>
      </p:pic>
      <p:pic>
        <p:nvPicPr>
          <p:cNvPr id="19" name="Google Shape;3741;p26">
            <a:extLst>
              <a:ext uri="{FF2B5EF4-FFF2-40B4-BE49-F238E27FC236}">
                <a16:creationId xmlns:a16="http://schemas.microsoft.com/office/drawing/2014/main" id="{1F1A4552-044A-4293-99B9-DE1B1FDD9B31}"/>
              </a:ext>
            </a:extLst>
          </p:cNvPr>
          <p:cNvPicPr preferRelativeResize="0"/>
          <p:nvPr/>
        </p:nvPicPr>
        <p:blipFill rotWithShape="1">
          <a:blip r:embed="rId5">
            <a:alphaModFix/>
          </a:blip>
          <a:srcRect/>
          <a:stretch/>
        </p:blipFill>
        <p:spPr>
          <a:xfrm>
            <a:off x="7872221" y="4129992"/>
            <a:ext cx="692679" cy="692703"/>
          </a:xfrm>
          <a:prstGeom prst="rect">
            <a:avLst/>
          </a:prstGeom>
          <a:noFill/>
          <a:ln>
            <a:noFill/>
          </a:ln>
        </p:spPr>
      </p:pic>
      <p:sp>
        <p:nvSpPr>
          <p:cNvPr id="20" name="Google Shape;3742;p26">
            <a:extLst>
              <a:ext uri="{FF2B5EF4-FFF2-40B4-BE49-F238E27FC236}">
                <a16:creationId xmlns:a16="http://schemas.microsoft.com/office/drawing/2014/main" id="{58713870-FCA1-4E65-8F1B-43ABD0A2639A}"/>
              </a:ext>
            </a:extLst>
          </p:cNvPr>
          <p:cNvSpPr txBox="1"/>
          <p:nvPr/>
        </p:nvSpPr>
        <p:spPr>
          <a:xfrm>
            <a:off x="4686300" y="1077144"/>
            <a:ext cx="1892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a:solidFill>
                  <a:srgbClr val="231815"/>
                </a:solidFill>
                <a:latin typeface="Montserrat"/>
                <a:ea typeface="Montserrat"/>
                <a:cs typeface="Montserrat"/>
                <a:sym typeface="Montserrat"/>
              </a:rPr>
              <a:t>Levels</a:t>
            </a:r>
            <a:endParaRPr sz="1000" b="1" i="0" u="none" strike="noStrike" cap="none" err="1">
              <a:solidFill>
                <a:srgbClr val="231815"/>
              </a:solidFill>
              <a:latin typeface="Montserrat"/>
              <a:ea typeface="Montserrat"/>
              <a:cs typeface="Montserrat"/>
              <a:sym typeface="Montserrat"/>
            </a:endParaRPr>
          </a:p>
        </p:txBody>
      </p:sp>
      <p:pic>
        <p:nvPicPr>
          <p:cNvPr id="21" name="Google Shape;3743;p26">
            <a:extLst>
              <a:ext uri="{FF2B5EF4-FFF2-40B4-BE49-F238E27FC236}">
                <a16:creationId xmlns:a16="http://schemas.microsoft.com/office/drawing/2014/main" id="{8DEECE34-44A1-48F1-8791-F70ED29478B0}"/>
              </a:ext>
            </a:extLst>
          </p:cNvPr>
          <p:cNvPicPr preferRelativeResize="0"/>
          <p:nvPr/>
        </p:nvPicPr>
        <p:blipFill rotWithShape="1">
          <a:blip r:embed="rId6">
            <a:alphaModFix/>
          </a:blip>
          <a:srcRect l="3492" r="6262"/>
          <a:stretch/>
        </p:blipFill>
        <p:spPr>
          <a:xfrm>
            <a:off x="569631" y="2920051"/>
            <a:ext cx="3602253" cy="2215999"/>
          </a:xfrm>
          <a:prstGeom prst="rect">
            <a:avLst/>
          </a:prstGeom>
          <a:noFill/>
          <a:ln>
            <a:noFill/>
          </a:ln>
        </p:spPr>
      </p:pic>
      <p:pic>
        <p:nvPicPr>
          <p:cNvPr id="22" name="Google Shape;3744;p26">
            <a:extLst>
              <a:ext uri="{FF2B5EF4-FFF2-40B4-BE49-F238E27FC236}">
                <a16:creationId xmlns:a16="http://schemas.microsoft.com/office/drawing/2014/main" id="{FA842D27-7C33-437E-A260-5226AF4117D5}"/>
              </a:ext>
            </a:extLst>
          </p:cNvPr>
          <p:cNvPicPr preferRelativeResize="0"/>
          <p:nvPr/>
        </p:nvPicPr>
        <p:blipFill>
          <a:blip r:embed="rId7">
            <a:alphaModFix/>
          </a:blip>
          <a:stretch>
            <a:fillRect/>
          </a:stretch>
        </p:blipFill>
        <p:spPr>
          <a:xfrm>
            <a:off x="4654975" y="1383449"/>
            <a:ext cx="4336623" cy="2114725"/>
          </a:xfrm>
          <a:prstGeom prst="rect">
            <a:avLst/>
          </a:prstGeom>
          <a:noFill/>
          <a:ln>
            <a:noFill/>
          </a:ln>
        </p:spPr>
      </p:pic>
    </p:spTree>
    <p:extLst>
      <p:ext uri="{BB962C8B-B14F-4D97-AF65-F5344CB8AC3E}">
        <p14:creationId xmlns:p14="http://schemas.microsoft.com/office/powerpoint/2010/main" val="263495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Chevron 35">
            <a:extLst>
              <a:ext uri="{FF2B5EF4-FFF2-40B4-BE49-F238E27FC236}">
                <a16:creationId xmlns:a16="http://schemas.microsoft.com/office/drawing/2014/main" id="{D659DB52-2D6F-0061-1102-B131242882FE}"/>
              </a:ext>
            </a:extLst>
          </p:cNvPr>
          <p:cNvSpPr/>
          <p:nvPr/>
        </p:nvSpPr>
        <p:spPr>
          <a:xfrm>
            <a:off x="112095" y="73983"/>
            <a:ext cx="136794" cy="171559"/>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79">
            <a:extLst>
              <a:ext uri="{FF2B5EF4-FFF2-40B4-BE49-F238E27FC236}">
                <a16:creationId xmlns:a16="http://schemas.microsoft.com/office/drawing/2014/main" id="{C75F848C-2D15-4F37-BCA2-AB8333F53CF1}"/>
              </a:ext>
            </a:extLst>
          </p:cNvPr>
          <p:cNvSpPr txBox="1"/>
          <p:nvPr/>
        </p:nvSpPr>
        <p:spPr>
          <a:xfrm>
            <a:off x="248889" y="45130"/>
            <a:ext cx="1615630"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1000" b="1">
                <a:solidFill>
                  <a:schemeClr val="bg2"/>
                </a:solidFill>
              </a:rPr>
              <a:t>01 – About </a:t>
            </a:r>
            <a:r>
              <a:rPr lang="en-US" sz="1000" b="1" err="1">
                <a:solidFill>
                  <a:schemeClr val="bg2"/>
                </a:solidFill>
              </a:rPr>
              <a:t>Rikkeisoft</a:t>
            </a:r>
            <a:endParaRPr lang="en-US">
              <a:solidFill>
                <a:schemeClr val="bg2"/>
              </a:solidFill>
            </a:endParaRPr>
          </a:p>
        </p:txBody>
      </p:sp>
      <p:sp>
        <p:nvSpPr>
          <p:cNvPr id="81" name="Google Shape;3754;p27">
            <a:extLst>
              <a:ext uri="{FF2B5EF4-FFF2-40B4-BE49-F238E27FC236}">
                <a16:creationId xmlns:a16="http://schemas.microsoft.com/office/drawing/2014/main" id="{D795802D-C3D4-4C66-A6B1-0103DEAB0344}"/>
              </a:ext>
            </a:extLst>
          </p:cNvPr>
          <p:cNvSpPr txBox="1"/>
          <p:nvPr/>
        </p:nvSpPr>
        <p:spPr>
          <a:xfrm>
            <a:off x="571500" y="640080"/>
            <a:ext cx="32004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Technology Ecosystem</a:t>
            </a:r>
            <a:endParaRPr sz="1800" b="1" i="0" u="none" strike="noStrike" cap="none">
              <a:solidFill>
                <a:schemeClr val="dk1"/>
              </a:solidFill>
              <a:latin typeface="Montserrat"/>
              <a:ea typeface="Montserrat"/>
              <a:cs typeface="Montserrat"/>
              <a:sym typeface="Montserrat"/>
            </a:endParaRPr>
          </a:p>
        </p:txBody>
      </p:sp>
      <p:sp>
        <p:nvSpPr>
          <p:cNvPr id="82" name="Rectangle: Rounded Corners 81">
            <a:extLst>
              <a:ext uri="{FF2B5EF4-FFF2-40B4-BE49-F238E27FC236}">
                <a16:creationId xmlns:a16="http://schemas.microsoft.com/office/drawing/2014/main" id="{6883F215-7CFE-4F4F-8741-EB002CE7A73B}"/>
              </a:ext>
            </a:extLst>
          </p:cNvPr>
          <p:cNvSpPr/>
          <p:nvPr/>
        </p:nvSpPr>
        <p:spPr>
          <a:xfrm>
            <a:off x="1714500" y="4158180"/>
            <a:ext cx="5715000" cy="572158"/>
          </a:xfrm>
          <a:prstGeom prst="roundRect">
            <a:avLst>
              <a:gd name="adj" fmla="val 1049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descr="A black background with white rectangles with red and black text&#10;&#10;Description automatically generated">
            <a:extLst>
              <a:ext uri="{FF2B5EF4-FFF2-40B4-BE49-F238E27FC236}">
                <a16:creationId xmlns:a16="http://schemas.microsoft.com/office/drawing/2014/main" id="{7FA60EE9-B3A1-46C3-ABF1-F3E191AA09C9}"/>
              </a:ext>
            </a:extLst>
          </p:cNvPr>
          <p:cNvPicPr>
            <a:picLocks noChangeAspect="1"/>
          </p:cNvPicPr>
          <p:nvPr/>
        </p:nvPicPr>
        <p:blipFill>
          <a:blip r:embed="rId2"/>
          <a:srcRect l="209" t="-2858" r="-73" b="3113"/>
          <a:stretch/>
        </p:blipFill>
        <p:spPr>
          <a:xfrm>
            <a:off x="2000738" y="1204618"/>
            <a:ext cx="5308551" cy="2833404"/>
          </a:xfrm>
          <a:prstGeom prst="rect">
            <a:avLst/>
          </a:prstGeom>
        </p:spPr>
      </p:pic>
      <p:sp>
        <p:nvSpPr>
          <p:cNvPr id="84" name="Google Shape;3772;p27">
            <a:extLst>
              <a:ext uri="{FF2B5EF4-FFF2-40B4-BE49-F238E27FC236}">
                <a16:creationId xmlns:a16="http://schemas.microsoft.com/office/drawing/2014/main" id="{9E7F31C8-BDD6-4041-BE29-8DD3AF8A3139}"/>
              </a:ext>
            </a:extLst>
          </p:cNvPr>
          <p:cNvSpPr txBox="1"/>
          <p:nvPr/>
        </p:nvSpPr>
        <p:spPr>
          <a:xfrm>
            <a:off x="1899982" y="4336537"/>
            <a:ext cx="29964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400" b="1" i="0" u="none" strike="noStrike" cap="none">
                <a:solidFill>
                  <a:schemeClr val="lt1"/>
                </a:solidFill>
                <a:latin typeface="Montserrat"/>
                <a:ea typeface="Montserrat"/>
                <a:cs typeface="Montserrat"/>
                <a:sym typeface="Montserrat"/>
              </a:rPr>
              <a:t>Partners </a:t>
            </a:r>
            <a:endParaRPr sz="1400" b="1" i="0" u="none" strike="noStrike" cap="none">
              <a:solidFill>
                <a:schemeClr val="lt1"/>
              </a:solidFill>
              <a:latin typeface="Montserrat"/>
              <a:ea typeface="Montserrat"/>
              <a:cs typeface="Montserrat"/>
              <a:sym typeface="Montserrat"/>
            </a:endParaRPr>
          </a:p>
        </p:txBody>
      </p:sp>
      <p:sp>
        <p:nvSpPr>
          <p:cNvPr id="85" name="Rectangle: Rounded Corners 84">
            <a:extLst>
              <a:ext uri="{FF2B5EF4-FFF2-40B4-BE49-F238E27FC236}">
                <a16:creationId xmlns:a16="http://schemas.microsoft.com/office/drawing/2014/main" id="{5A1842CC-A44F-4F1E-A276-CD46288AA2F8}"/>
              </a:ext>
            </a:extLst>
          </p:cNvPr>
          <p:cNvSpPr/>
          <p:nvPr/>
        </p:nvSpPr>
        <p:spPr>
          <a:xfrm>
            <a:off x="3312640" y="4271114"/>
            <a:ext cx="689920" cy="346290"/>
          </a:xfrm>
          <a:prstGeom prst="roundRect">
            <a:avLst>
              <a:gd name="adj" fmla="val 113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596B8F25-41DA-4A75-AF50-66368C673BEA}"/>
              </a:ext>
            </a:extLst>
          </p:cNvPr>
          <p:cNvSpPr/>
          <p:nvPr/>
        </p:nvSpPr>
        <p:spPr>
          <a:xfrm>
            <a:off x="4112225" y="4271114"/>
            <a:ext cx="689920" cy="346290"/>
          </a:xfrm>
          <a:prstGeom prst="roundRect">
            <a:avLst>
              <a:gd name="adj" fmla="val 113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E77D9DB0-F06E-4746-85C4-9864C3570B72}"/>
              </a:ext>
            </a:extLst>
          </p:cNvPr>
          <p:cNvSpPr/>
          <p:nvPr/>
        </p:nvSpPr>
        <p:spPr>
          <a:xfrm>
            <a:off x="4911810" y="4271114"/>
            <a:ext cx="689920" cy="346290"/>
          </a:xfrm>
          <a:prstGeom prst="roundRect">
            <a:avLst>
              <a:gd name="adj" fmla="val 113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BEB3D8FB-F8F4-48A3-B4A6-9BFC264C6657}"/>
              </a:ext>
            </a:extLst>
          </p:cNvPr>
          <p:cNvSpPr/>
          <p:nvPr/>
        </p:nvSpPr>
        <p:spPr>
          <a:xfrm>
            <a:off x="5711395" y="4271114"/>
            <a:ext cx="689920" cy="346290"/>
          </a:xfrm>
          <a:prstGeom prst="roundRect">
            <a:avLst>
              <a:gd name="adj" fmla="val 113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AF68B855-BF19-4456-A0DD-F55A95CF4710}"/>
              </a:ext>
            </a:extLst>
          </p:cNvPr>
          <p:cNvSpPr/>
          <p:nvPr/>
        </p:nvSpPr>
        <p:spPr>
          <a:xfrm>
            <a:off x="6510980" y="4271114"/>
            <a:ext cx="689920" cy="346290"/>
          </a:xfrm>
          <a:prstGeom prst="roundRect">
            <a:avLst>
              <a:gd name="adj" fmla="val 1134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2">
            <a:extLst>
              <a:ext uri="{FF2B5EF4-FFF2-40B4-BE49-F238E27FC236}">
                <a16:creationId xmlns:a16="http://schemas.microsoft.com/office/drawing/2014/main" id="{B966F087-66E9-4331-91E6-DA57FDCC1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348" y="4330108"/>
            <a:ext cx="380505" cy="22830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a:extLst>
              <a:ext uri="{FF2B5EF4-FFF2-40B4-BE49-F238E27FC236}">
                <a16:creationId xmlns:a16="http://schemas.microsoft.com/office/drawing/2014/main" id="{0C9D0670-CF9B-44D9-A3B7-4CB5D1C8F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793" y="4309297"/>
            <a:ext cx="384785" cy="26992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ony Logo PNG Vector (SVG) Free Download">
            <a:extLst>
              <a:ext uri="{FF2B5EF4-FFF2-40B4-BE49-F238E27FC236}">
                <a16:creationId xmlns:a16="http://schemas.microsoft.com/office/drawing/2014/main" id="{217ABA40-E4B6-4305-AEE0-2626F7B94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964" y="4351516"/>
            <a:ext cx="467612" cy="18548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a:extLst>
              <a:ext uri="{FF2B5EF4-FFF2-40B4-BE49-F238E27FC236}">
                <a16:creationId xmlns:a16="http://schemas.microsoft.com/office/drawing/2014/main" id="{685B8388-C839-4E80-8D96-74CE60BCF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4336966"/>
            <a:ext cx="433845" cy="21458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a:extLst>
              <a:ext uri="{FF2B5EF4-FFF2-40B4-BE49-F238E27FC236}">
                <a16:creationId xmlns:a16="http://schemas.microsoft.com/office/drawing/2014/main" id="{595D4D4F-0932-477A-BDD5-C060D0F27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5838" y="4356727"/>
            <a:ext cx="560204" cy="175064"/>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060E697A-A306-4232-AF2A-AF964D19A560}"/>
              </a:ext>
            </a:extLst>
          </p:cNvPr>
          <p:cNvSpPr txBox="1"/>
          <p:nvPr/>
        </p:nvSpPr>
        <p:spPr>
          <a:xfrm>
            <a:off x="3467100" y="2624932"/>
            <a:ext cx="2209800" cy="369332"/>
          </a:xfrm>
          <a:prstGeom prst="rect">
            <a:avLst/>
          </a:prstGeom>
          <a:noFill/>
        </p:spPr>
        <p:txBody>
          <a:bodyPr wrap="square" lIns="0" tIns="0" rIns="0" bIns="0" rtlCol="0">
            <a:spAutoFit/>
          </a:bodyPr>
          <a:lstStyle/>
          <a:p>
            <a:pPr algn="ctr"/>
            <a:r>
              <a:rPr lang="en-US" sz="1200" b="1"/>
              <a:t>Leveraging Diversified Business Units</a:t>
            </a:r>
          </a:p>
        </p:txBody>
      </p:sp>
      <p:sp>
        <p:nvSpPr>
          <p:cNvPr id="96" name="TextBox 95">
            <a:extLst>
              <a:ext uri="{FF2B5EF4-FFF2-40B4-BE49-F238E27FC236}">
                <a16:creationId xmlns:a16="http://schemas.microsoft.com/office/drawing/2014/main" id="{953BBB0C-514F-4822-9CA2-CA3AA4B71343}"/>
              </a:ext>
            </a:extLst>
          </p:cNvPr>
          <p:cNvSpPr txBox="1"/>
          <p:nvPr/>
        </p:nvSpPr>
        <p:spPr>
          <a:xfrm>
            <a:off x="571499" y="1485901"/>
            <a:ext cx="1621368" cy="411331"/>
          </a:xfrm>
          <a:prstGeom prst="rect">
            <a:avLst/>
          </a:prstGeom>
          <a:noFill/>
        </p:spPr>
        <p:txBody>
          <a:bodyPr wrap="square" lIns="0" tIns="0" rIns="0" bIns="0" rtlCol="0">
            <a:spAutoFit/>
          </a:bodyPr>
          <a:lstStyle/>
          <a:p>
            <a:pPr algn="r">
              <a:lnSpc>
                <a:spcPct val="114000"/>
              </a:lnSpc>
            </a:pPr>
            <a:r>
              <a:rPr lang="en-US" sz="800">
                <a:latin typeface="Montserrat SemiBold" pitchFamily="2" charset="0"/>
              </a:rPr>
              <a:t>Comprehensive digital transformation solutions for customers of all sizes</a:t>
            </a:r>
          </a:p>
        </p:txBody>
      </p:sp>
      <p:sp>
        <p:nvSpPr>
          <p:cNvPr id="97" name="TextBox 96">
            <a:extLst>
              <a:ext uri="{FF2B5EF4-FFF2-40B4-BE49-F238E27FC236}">
                <a16:creationId xmlns:a16="http://schemas.microsoft.com/office/drawing/2014/main" id="{3E0CBB15-7EF5-41E0-B76E-9EC7EA349094}"/>
              </a:ext>
            </a:extLst>
          </p:cNvPr>
          <p:cNvSpPr txBox="1"/>
          <p:nvPr/>
        </p:nvSpPr>
        <p:spPr>
          <a:xfrm>
            <a:off x="571499" y="3035635"/>
            <a:ext cx="1621368" cy="411331"/>
          </a:xfrm>
          <a:prstGeom prst="rect">
            <a:avLst/>
          </a:prstGeom>
          <a:noFill/>
        </p:spPr>
        <p:txBody>
          <a:bodyPr wrap="square" lIns="0" tIns="0" rIns="0" bIns="0" rtlCol="0">
            <a:spAutoFit/>
          </a:bodyPr>
          <a:lstStyle/>
          <a:p>
            <a:pPr algn="r">
              <a:lnSpc>
                <a:spcPct val="114000"/>
              </a:lnSpc>
            </a:pPr>
            <a:r>
              <a:rPr lang="en-US" sz="800">
                <a:latin typeface="Montserrat SemiBold" pitchFamily="2" charset="0"/>
              </a:rPr>
              <a:t>Cutting-edge high-tech solutions to revolutionize</a:t>
            </a:r>
            <a:br>
              <a:rPr lang="en-US" sz="800">
                <a:latin typeface="Montserrat SemiBold" pitchFamily="2" charset="0"/>
              </a:rPr>
            </a:br>
            <a:r>
              <a:rPr lang="en-US" sz="800">
                <a:latin typeface="Montserrat SemiBold" pitchFamily="2" charset="0"/>
              </a:rPr>
              <a:t>the way businesses work</a:t>
            </a:r>
          </a:p>
        </p:txBody>
      </p:sp>
      <p:sp>
        <p:nvSpPr>
          <p:cNvPr id="98" name="TextBox 97">
            <a:extLst>
              <a:ext uri="{FF2B5EF4-FFF2-40B4-BE49-F238E27FC236}">
                <a16:creationId xmlns:a16="http://schemas.microsoft.com/office/drawing/2014/main" id="{916D6C5B-C021-48DC-A169-5FA9B0F59278}"/>
              </a:ext>
            </a:extLst>
          </p:cNvPr>
          <p:cNvSpPr txBox="1"/>
          <p:nvPr/>
        </p:nvSpPr>
        <p:spPr>
          <a:xfrm>
            <a:off x="6951133" y="1556080"/>
            <a:ext cx="1621368" cy="270972"/>
          </a:xfrm>
          <a:prstGeom prst="rect">
            <a:avLst/>
          </a:prstGeom>
          <a:noFill/>
        </p:spPr>
        <p:txBody>
          <a:bodyPr wrap="square" lIns="0" tIns="0" rIns="0" bIns="0" rtlCol="0">
            <a:spAutoFit/>
          </a:bodyPr>
          <a:lstStyle/>
          <a:p>
            <a:pPr>
              <a:lnSpc>
                <a:spcPct val="114000"/>
              </a:lnSpc>
            </a:pPr>
            <a:r>
              <a:rPr lang="en-US" sz="800">
                <a:latin typeface="Montserrat SemiBold" pitchFamily="2" charset="0"/>
              </a:rPr>
              <a:t>Innovative training center</a:t>
            </a:r>
            <a:br>
              <a:rPr lang="en-US" sz="800">
                <a:latin typeface="Montserrat SemiBold" pitchFamily="2" charset="0"/>
              </a:rPr>
            </a:br>
            <a:r>
              <a:rPr lang="en-US" sz="800">
                <a:latin typeface="Montserrat SemiBold" pitchFamily="2" charset="0"/>
              </a:rPr>
              <a:t>for IT talent</a:t>
            </a:r>
          </a:p>
        </p:txBody>
      </p:sp>
      <p:sp>
        <p:nvSpPr>
          <p:cNvPr id="99" name="TextBox 98">
            <a:extLst>
              <a:ext uri="{FF2B5EF4-FFF2-40B4-BE49-F238E27FC236}">
                <a16:creationId xmlns:a16="http://schemas.microsoft.com/office/drawing/2014/main" id="{C7991729-E95D-482D-9C06-253A8E10DF35}"/>
              </a:ext>
            </a:extLst>
          </p:cNvPr>
          <p:cNvSpPr txBox="1"/>
          <p:nvPr/>
        </p:nvSpPr>
        <p:spPr>
          <a:xfrm>
            <a:off x="6951133" y="3105814"/>
            <a:ext cx="1621368" cy="270972"/>
          </a:xfrm>
          <a:prstGeom prst="rect">
            <a:avLst/>
          </a:prstGeom>
          <a:noFill/>
        </p:spPr>
        <p:txBody>
          <a:bodyPr wrap="square" lIns="0" tIns="0" rIns="0" bIns="0" rtlCol="0">
            <a:spAutoFit/>
          </a:bodyPr>
          <a:lstStyle/>
          <a:p>
            <a:pPr>
              <a:lnSpc>
                <a:spcPct val="114000"/>
              </a:lnSpc>
            </a:pPr>
            <a:r>
              <a:rPr lang="en-US" sz="800">
                <a:latin typeface="Montserrat SemiBold" pitchFamily="2" charset="0"/>
              </a:rPr>
              <a:t>Incubator for</a:t>
            </a:r>
            <a:br>
              <a:rPr lang="en-US" sz="800">
                <a:latin typeface="Montserrat SemiBold" pitchFamily="2" charset="0"/>
              </a:rPr>
            </a:br>
            <a:r>
              <a:rPr lang="en-US" sz="800">
                <a:latin typeface="Montserrat SemiBold" pitchFamily="2" charset="0"/>
              </a:rPr>
              <a:t>disruptive startups</a:t>
            </a:r>
          </a:p>
        </p:txBody>
      </p:sp>
      <p:pic>
        <p:nvPicPr>
          <p:cNvPr id="3" name="Picture 2">
            <a:extLst>
              <a:ext uri="{FF2B5EF4-FFF2-40B4-BE49-F238E27FC236}">
                <a16:creationId xmlns:a16="http://schemas.microsoft.com/office/drawing/2014/main" id="{752920BA-31FD-BDAF-7EAD-438FBC7F89E5}"/>
              </a:ext>
            </a:extLst>
          </p:cNvPr>
          <p:cNvPicPr>
            <a:picLocks noChangeAspect="1"/>
          </p:cNvPicPr>
          <p:nvPr/>
        </p:nvPicPr>
        <p:blipFill>
          <a:blip r:embed="rId8"/>
          <a:stretch>
            <a:fillRect/>
          </a:stretch>
        </p:blipFill>
        <p:spPr>
          <a:xfrm>
            <a:off x="5483627" y="1554142"/>
            <a:ext cx="1215102" cy="429229"/>
          </a:xfrm>
          <a:prstGeom prst="rect">
            <a:avLst/>
          </a:prstGeom>
        </p:spPr>
      </p:pic>
    </p:spTree>
    <p:extLst>
      <p:ext uri="{BB962C8B-B14F-4D97-AF65-F5344CB8AC3E}">
        <p14:creationId xmlns:p14="http://schemas.microsoft.com/office/powerpoint/2010/main" val="124963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B26AD62-6D25-4AE1-8471-AFC115706E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87" t="192"/>
          <a:stretch/>
        </p:blipFill>
        <p:spPr bwMode="auto">
          <a:xfrm>
            <a:off x="6743700" y="0"/>
            <a:ext cx="24003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A0F4CDC4-A290-788C-8E09-6F84EFC06757}"/>
              </a:ext>
            </a:extLst>
          </p:cNvPr>
          <p:cNvPicPr>
            <a:picLocks noGrp="1" noChangeAspect="1"/>
          </p:cNvPicPr>
          <p:nvPr>
            <p:ph type="pic" sz="quarter" idx="4294967295"/>
          </p:nvPr>
        </p:nvPicPr>
        <p:blipFill>
          <a:blip r:embed="rId4"/>
          <a:srcRect l="1871" r="1871"/>
          <a:stretch/>
        </p:blipFill>
        <p:spPr>
          <a:xfrm>
            <a:off x="6391275" y="1201738"/>
            <a:ext cx="2752725" cy="2733675"/>
          </a:xfrm>
        </p:spPr>
      </p:pic>
      <p:sp>
        <p:nvSpPr>
          <p:cNvPr id="3" name="Title 15">
            <a:extLst>
              <a:ext uri="{FF2B5EF4-FFF2-40B4-BE49-F238E27FC236}">
                <a16:creationId xmlns:a16="http://schemas.microsoft.com/office/drawing/2014/main" id="{E16A9E2E-73A9-38B1-5B56-FDDA00D3668A}"/>
              </a:ext>
            </a:extLst>
          </p:cNvPr>
          <p:cNvSpPr txBox="1">
            <a:spLocks/>
          </p:cNvSpPr>
          <p:nvPr/>
        </p:nvSpPr>
        <p:spPr>
          <a:xfrm>
            <a:off x="832520" y="1989602"/>
            <a:ext cx="4132071" cy="775597"/>
          </a:xfrm>
          <a:prstGeom prst="rect">
            <a:avLst/>
          </a:prstGeom>
        </p:spPr>
        <p:txBody>
          <a:bodyPr vert="horz" lIns="0" tIns="0" rIns="0" bIns="0" rtlCol="0" anchor="t">
            <a:sp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a:latin typeface="Montserrat ExtraBold"/>
              </a:rPr>
              <a:t>Engineering </a:t>
            </a:r>
          </a:p>
          <a:p>
            <a:r>
              <a:rPr lang="en-US" sz="2800">
                <a:latin typeface="Montserrat ExtraBold"/>
              </a:rPr>
              <a:t>Services</a:t>
            </a:r>
          </a:p>
        </p:txBody>
      </p:sp>
      <p:sp>
        <p:nvSpPr>
          <p:cNvPr id="4" name="Subtitle 2">
            <a:extLst>
              <a:ext uri="{FF2B5EF4-FFF2-40B4-BE49-F238E27FC236}">
                <a16:creationId xmlns:a16="http://schemas.microsoft.com/office/drawing/2014/main" id="{6DE76D13-C81F-000F-2D2C-89EA9AED6D7B}"/>
              </a:ext>
            </a:extLst>
          </p:cNvPr>
          <p:cNvSpPr txBox="1">
            <a:spLocks/>
          </p:cNvSpPr>
          <p:nvPr/>
        </p:nvSpPr>
        <p:spPr>
          <a:xfrm>
            <a:off x="850178" y="2903867"/>
            <a:ext cx="3557047" cy="620683"/>
          </a:xfrm>
          <a:prstGeom prst="rect">
            <a:avLst/>
          </a:prstGeom>
        </p:spPr>
        <p:txBody>
          <a:bodyPr vert="horz" lIns="0" tIns="0" rIns="0" bIns="0" rtlCol="0" anchor="t">
            <a:sp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 sz="1000">
                <a:solidFill>
                  <a:srgbClr val="525252"/>
                </a:solidFill>
                <a:latin typeface="Montserrat Medium" pitchFamily="2" charset="0"/>
              </a:rPr>
              <a:t>Overview</a:t>
            </a:r>
          </a:p>
          <a:p>
            <a:pPr marL="0" indent="0">
              <a:buNone/>
            </a:pPr>
            <a:r>
              <a:rPr lang="en-US" sz="1000">
                <a:solidFill>
                  <a:srgbClr val="525252"/>
                </a:solidFill>
                <a:latin typeface="Montserrat Medium" pitchFamily="2" charset="0"/>
              </a:rPr>
              <a:t>IT</a:t>
            </a:r>
          </a:p>
          <a:p>
            <a:pPr marL="0" indent="0">
              <a:buNone/>
            </a:pPr>
            <a:r>
              <a:rPr lang="en-US" sz="1000">
                <a:solidFill>
                  <a:srgbClr val="525252"/>
                </a:solidFill>
                <a:latin typeface="Montserrat Medium" pitchFamily="2" charset="0"/>
              </a:rPr>
              <a:t>Digital Solutions</a:t>
            </a:r>
          </a:p>
        </p:txBody>
      </p:sp>
      <p:pic>
        <p:nvPicPr>
          <p:cNvPr id="2" name="Picture 1">
            <a:extLst>
              <a:ext uri="{FF2B5EF4-FFF2-40B4-BE49-F238E27FC236}">
                <a16:creationId xmlns:a16="http://schemas.microsoft.com/office/drawing/2014/main" id="{BBF7C817-BB07-5410-C754-F874D385258E}"/>
              </a:ext>
            </a:extLst>
          </p:cNvPr>
          <p:cNvPicPr>
            <a:picLocks noChangeAspect="1"/>
          </p:cNvPicPr>
          <p:nvPr/>
        </p:nvPicPr>
        <p:blipFill>
          <a:blip r:embed="rId5"/>
          <a:stretch>
            <a:fillRect/>
          </a:stretch>
        </p:blipFill>
        <p:spPr>
          <a:xfrm>
            <a:off x="4402116" y="829393"/>
            <a:ext cx="4457700" cy="3609975"/>
          </a:xfrm>
          <a:prstGeom prst="rect">
            <a:avLst/>
          </a:prstGeom>
        </p:spPr>
      </p:pic>
    </p:spTree>
    <p:extLst>
      <p:ext uri="{BB962C8B-B14F-4D97-AF65-F5344CB8AC3E}">
        <p14:creationId xmlns:p14="http://schemas.microsoft.com/office/powerpoint/2010/main" val="4223899700"/>
      </p:ext>
    </p:extLst>
  </p:cSld>
  <p:clrMapOvr>
    <a:masterClrMapping/>
  </p:clrMapOvr>
</p:sld>
</file>

<file path=ppt/theme/theme1.xml><?xml version="1.0" encoding="utf-8"?>
<a:theme xmlns:a="http://schemas.openxmlformats.org/drawingml/2006/main" name="Rikkeisoft (Final)">
  <a:themeElements>
    <a:clrScheme name="Rikkeisoft Theme">
      <a:dk1>
        <a:srgbClr val="171717"/>
      </a:dk1>
      <a:lt1>
        <a:srgbClr val="FAFAFA"/>
      </a:lt1>
      <a:dk2>
        <a:srgbClr val="D4D4D4"/>
      </a:dk2>
      <a:lt2>
        <a:srgbClr val="FFFFFF"/>
      </a:lt2>
      <a:accent1>
        <a:srgbClr val="BC2228"/>
      </a:accent1>
      <a:accent2>
        <a:srgbClr val="F3DEDA"/>
      </a:accent2>
      <a:accent3>
        <a:srgbClr val="DD7E6B"/>
      </a:accent3>
      <a:accent4>
        <a:srgbClr val="CC4125"/>
      </a:accent4>
      <a:accent5>
        <a:srgbClr val="A61C00"/>
      </a:accent5>
      <a:accent6>
        <a:srgbClr val="525252"/>
      </a:accent6>
      <a:hlink>
        <a:srgbClr val="6FA8DC"/>
      </a:hlink>
      <a:folHlink>
        <a:srgbClr val="954F72"/>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kkei &amp; RK" id="{EE0671CE-C419-4F5B-950D-412BE25ACBA1}" vid="{9B1E255B-8246-4CB9-A0A0-C8F6AD2B4820}"/>
    </a:ext>
  </a:extLst>
</a:theme>
</file>

<file path=ppt/theme/theme2.xml><?xml version="1.0" encoding="utf-8"?>
<a:theme xmlns:a="http://schemas.openxmlformats.org/drawingml/2006/main" name="RKTech (Final)">
  <a:themeElements>
    <a:clrScheme name="Rikkeisoft Theme">
      <a:dk1>
        <a:srgbClr val="171717"/>
      </a:dk1>
      <a:lt1>
        <a:srgbClr val="FAFAFA"/>
      </a:lt1>
      <a:dk2>
        <a:srgbClr val="D4D4D4"/>
      </a:dk2>
      <a:lt2>
        <a:srgbClr val="FFFFFF"/>
      </a:lt2>
      <a:accent1>
        <a:srgbClr val="BC2228"/>
      </a:accent1>
      <a:accent2>
        <a:srgbClr val="F3DEDA"/>
      </a:accent2>
      <a:accent3>
        <a:srgbClr val="DD7E6B"/>
      </a:accent3>
      <a:accent4>
        <a:srgbClr val="CC4125"/>
      </a:accent4>
      <a:accent5>
        <a:srgbClr val="A61C00"/>
      </a:accent5>
      <a:accent6>
        <a:srgbClr val="525252"/>
      </a:accent6>
      <a:hlink>
        <a:srgbClr val="6FA8DC"/>
      </a:hlink>
      <a:folHlink>
        <a:srgbClr val="954F72"/>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kkei &amp; RK" id="{282F850A-F863-4073-87C7-08C574D6FAFC}" vid="{958B283D-8B5D-4FFB-9464-F36CB0DF891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c413b55-1488-437a-ac0f-bded79925bd6">
      <UserInfo>
        <DisplayName>Trung Tran</DisplayName>
        <AccountId>9</AccountId>
        <AccountType/>
      </UserInfo>
      <UserInfo>
        <DisplayName>Ngoc (Julie) Nguyen</DisplayName>
        <AccountId>367</AccountId>
        <AccountType/>
      </UserInfo>
      <UserInfo>
        <DisplayName>Ánh (Lucie) Ngọc Trần</DisplayName>
        <AccountId>511</AccountId>
        <AccountType/>
      </UserInfo>
      <UserInfo>
        <DisplayName>Ha Do Thanh Thu</DisplayName>
        <AccountId>512</AccountId>
        <AccountType/>
      </UserInfo>
    </SharedWithUsers>
    <TaxCatchAll xmlns="0c413b55-1488-437a-ac0f-bded79925bd6" xsi:nil="true"/>
    <lcf76f155ced4ddcb4097134ff3c332f xmlns="68149696-4bd1-495b-8da1-d1ac8c65b8e4">
      <Terms xmlns="http://schemas.microsoft.com/office/infopath/2007/PartnerControls"/>
    </lcf76f155ced4ddcb4097134ff3c332f>
    <_Flow_SignoffStatus xmlns="68149696-4bd1-495b-8da1-d1ac8c65b8e4" xsi:nil="true"/>
    <person xmlns="68149696-4bd1-495b-8da1-d1ac8c65b8e4">
      <UserInfo>
        <DisplayName/>
        <AccountId xsi:nil="true"/>
        <AccountType/>
      </UserInfo>
    </person>
    <Person0 xmlns="68149696-4bd1-495b-8da1-d1ac8c65b8e4">
      <UserInfo>
        <DisplayName/>
        <AccountId xsi:nil="true"/>
        <AccountType/>
      </UserInfo>
    </Person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FB671B067E7F4C8859B3FF73D3A504" ma:contentTypeVersion="18" ma:contentTypeDescription="Create a new document." ma:contentTypeScope="" ma:versionID="08ab0973ec0b71d5764c26b409c0ce2a">
  <xsd:schema xmlns:xsd="http://www.w3.org/2001/XMLSchema" xmlns:xs="http://www.w3.org/2001/XMLSchema" xmlns:p="http://schemas.microsoft.com/office/2006/metadata/properties" xmlns:ns2="0c413b55-1488-437a-ac0f-bded79925bd6" xmlns:ns3="68149696-4bd1-495b-8da1-d1ac8c65b8e4" targetNamespace="http://schemas.microsoft.com/office/2006/metadata/properties" ma:root="true" ma:fieldsID="f9bb589c7c08278606e39a463319460b" ns2:_="" ns3:_="">
    <xsd:import namespace="0c413b55-1488-437a-ac0f-bded79925bd6"/>
    <xsd:import namespace="68149696-4bd1-495b-8da1-d1ac8c65b8e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person" minOccurs="0"/>
                <xsd:element ref="ns3:_Flow_SignoffStatus" minOccurs="0"/>
                <xsd:element ref="ns3:Pers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13b55-1488-437a-ac0f-bded79925b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d2befbb-e59e-4599-8e29-031d8b59e7b5}" ma:internalName="TaxCatchAll" ma:showField="CatchAllData" ma:web="0c413b55-1488-437a-ac0f-bded79925b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149696-4bd1-495b-8da1-d1ac8c65b8e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cb25690-5cf5-4301-b89a-3011a2c6aeb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person" ma:index="23"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24" nillable="true" ma:displayName="Trạng thái kết luận" ma:internalName="Tr_x1ea1_ng_x0020_th_x00e1_i_x0020_k_x1ebf_t_x0020_lu_x1ead_n">
      <xsd:simpleType>
        <xsd:restriction base="dms:Text"/>
      </xsd:simpleType>
    </xsd:element>
    <xsd:element name="Person0" ma:index="25" nillable="true" ma:displayName="Person" ma:format="Dropdown" ma:list="UserInfo" ma:SharePointGroup="0" ma:internalName="Person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812436-8BA8-44DE-93FA-F8E212FD2CC9}">
  <ds:schemaRefs>
    <ds:schemaRef ds:uri="http://schemas.microsoft.com/sharepoint/v3/contenttype/forms"/>
  </ds:schemaRefs>
</ds:datastoreItem>
</file>

<file path=customXml/itemProps2.xml><?xml version="1.0" encoding="utf-8"?>
<ds:datastoreItem xmlns:ds="http://schemas.openxmlformats.org/officeDocument/2006/customXml" ds:itemID="{484DE5A2-5408-42E3-BF0C-305AF58E3CB6}">
  <ds:schemaRefs>
    <ds:schemaRef ds:uri="0c413b55-1488-437a-ac0f-bded79925bd6"/>
    <ds:schemaRef ds:uri="68149696-4bd1-495b-8da1-d1ac8c65b8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E70FA0-E8D1-4F3C-BF08-63656EC745DD}">
  <ds:schemaRefs>
    <ds:schemaRef ds:uri="0c413b55-1488-437a-ac0f-bded79925bd6"/>
    <ds:schemaRef ds:uri="68149696-4bd1-495b-8da1-d1ac8c65b8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Rikkei &amp; RK</Template>
  <Application>Microsoft Office PowerPoint</Application>
  <PresentationFormat>On-screen Show (16:9)</PresentationFormat>
  <Slides>30</Slides>
  <Notes>2</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Rikkeisoft (Final)</vt:lpstr>
      <vt:lpstr>RKTech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Mai Phương</dc:creator>
  <cp:revision>1</cp:revision>
  <dcterms:created xsi:type="dcterms:W3CDTF">2024-01-18T03:06:18Z</dcterms:created>
  <dcterms:modified xsi:type="dcterms:W3CDTF">2025-02-25T05:06:00Z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0x01010038FB671B067E7F4C8859B3FF73D3A504</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{"FileActivityType":"9","FileActivityTimeStamp":"2024-07-23T09:53:15.300Z","FileActivityUsersOnPage":[{"DisplayName":"Ha Do Thanh Thu","Id":"hadtt2@rikkeisoft.com"},{"DisplayName":"Stephen Blaine Deary","Id":"dearysb@rikkeisoft.com"}],"FileActivityNavigationId":null}</vt:lpwstr>
  </property>
  <property fmtid="{D5CDD505-2E9C-101B-9397-08002B2CF9AE}" pid="6" name="TriggerFlowInfo">
    <vt:lpwstr/>
  </property>
  <property fmtid="{D5CDD505-2E9C-101B-9397-08002B2CF9AE}" pid="7" name="MediaServiceImageTags">
    <vt:lpwstr/>
  </property>
</Properties>
</file>